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8"/>
  </p:notesMasterIdLst>
  <p:sldIdLst>
    <p:sldId id="256" r:id="rId2"/>
    <p:sldId id="257" r:id="rId3"/>
    <p:sldId id="259" r:id="rId4"/>
    <p:sldId id="258" r:id="rId5"/>
    <p:sldId id="260" r:id="rId6"/>
    <p:sldId id="261" r:id="rId7"/>
    <p:sldId id="309" r:id="rId8"/>
    <p:sldId id="277" r:id="rId9"/>
    <p:sldId id="262" r:id="rId10"/>
    <p:sldId id="263" r:id="rId11"/>
    <p:sldId id="264" r:id="rId12"/>
    <p:sldId id="265" r:id="rId13"/>
    <p:sldId id="266" r:id="rId14"/>
    <p:sldId id="284" r:id="rId15"/>
    <p:sldId id="287" r:id="rId16"/>
    <p:sldId id="288" r:id="rId17"/>
    <p:sldId id="289" r:id="rId18"/>
    <p:sldId id="290" r:id="rId19"/>
    <p:sldId id="291" r:id="rId20"/>
    <p:sldId id="292" r:id="rId21"/>
    <p:sldId id="293" r:id="rId22"/>
    <p:sldId id="285" r:id="rId23"/>
    <p:sldId id="286" r:id="rId24"/>
    <p:sldId id="294" r:id="rId25"/>
    <p:sldId id="278" r:id="rId26"/>
    <p:sldId id="295" r:id="rId27"/>
    <p:sldId id="296" r:id="rId28"/>
    <p:sldId id="267" r:id="rId29"/>
    <p:sldId id="297" r:id="rId30"/>
    <p:sldId id="298" r:id="rId31"/>
    <p:sldId id="279" r:id="rId32"/>
    <p:sldId id="299" r:id="rId33"/>
    <p:sldId id="300" r:id="rId34"/>
    <p:sldId id="268" r:id="rId35"/>
    <p:sldId id="301" r:id="rId36"/>
    <p:sldId id="302" r:id="rId37"/>
    <p:sldId id="303" r:id="rId38"/>
    <p:sldId id="280" r:id="rId39"/>
    <p:sldId id="269" r:id="rId40"/>
    <p:sldId id="304" r:id="rId41"/>
    <p:sldId id="305" r:id="rId42"/>
    <p:sldId id="306" r:id="rId43"/>
    <p:sldId id="307" r:id="rId44"/>
    <p:sldId id="281" r:id="rId45"/>
    <p:sldId id="308" r:id="rId46"/>
    <p:sldId id="270" r:id="rId47"/>
    <p:sldId id="271" r:id="rId48"/>
    <p:sldId id="310" r:id="rId49"/>
    <p:sldId id="272" r:id="rId50"/>
    <p:sldId id="273" r:id="rId51"/>
    <p:sldId id="275" r:id="rId52"/>
    <p:sldId id="311" r:id="rId53"/>
    <p:sldId id="312" r:id="rId54"/>
    <p:sldId id="313" r:id="rId55"/>
    <p:sldId id="314" r:id="rId56"/>
    <p:sldId id="27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532"/>
  </p:normalViewPr>
  <p:slideViewPr>
    <p:cSldViewPr snapToGrid="0">
      <p:cViewPr varScale="1">
        <p:scale>
          <a:sx n="114" d="100"/>
          <a:sy n="114" d="100"/>
        </p:scale>
        <p:origin x="712"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23T05:49:13.146" idx="1">
    <p:pos x="3482" y="0"/>
    <p:text>Stock ID: 55646421</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4-23T05:50:01.466" idx="2">
    <p:pos x="7680" y="926"/>
    <p:text>Stock ID: 47857043</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4-23T05:50:31.155" idx="3">
    <p:pos x="4646" y="1094"/>
    <p:text>Stock ID: 790072310</p:text>
    <p:extLst>
      <p:ext uri="{C676402C-5697-4E1C-873F-D02D1690AC5C}">
        <p15:threadingInfo xmlns:p15="http://schemas.microsoft.com/office/powerpoint/2012/main" timeZoneBias="-330"/>
      </p:ext>
    </p:extLst>
  </p:cm>
  <p:cm authorId="1" dt="2024-04-23T05:55:34.363" idx="5">
    <p:pos x="4646" y="1230"/>
    <p:text>Please change color of all icons to theme color</p:text>
    <p:extLst>
      <p:ext uri="{C676402C-5697-4E1C-873F-D02D1690AC5C}">
        <p15:threadingInfo xmlns:p15="http://schemas.microsoft.com/office/powerpoint/2012/main" timeZoneBias="-33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4-23T05:51:04.951" idx="4">
    <p:pos x="6886" y="1518"/>
    <p:text>Stock ID: 315485317</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4-23T06:52:30.151" idx="7">
    <p:pos x="4636" y="1057"/>
    <p:text>Stock ID: 365638425</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4-23T06:48:56.764" idx="6">
    <p:pos x="4840" y="852"/>
    <p:text>Stock ID: 502525048</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4-04-23T07:07:38.128" idx="8">
    <p:pos x="4712" y="1084"/>
    <p:text>Stock ID: 494677327</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4-04-23T07:14:41.014" idx="9">
    <p:pos x="4593" y="1160"/>
    <p:text>Stock ID: 299479085</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4-04-23T07:26:23.572" idx="10">
    <p:pos x="4509" y="1317"/>
    <p:text>Stock ID: 204709578</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50400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5" name="Footer Placeholder 4">
            <a:extLst>
              <a:ext uri="{FF2B5EF4-FFF2-40B4-BE49-F238E27FC236}">
                <a16:creationId xmlns:a16="http://schemas.microsoft.com/office/drawing/2014/main"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5" name="Footer Placeholder 4">
            <a:extLst>
              <a:ext uri="{FF2B5EF4-FFF2-40B4-BE49-F238E27FC236}">
                <a16:creationId xmlns:a16="http://schemas.microsoft.com/office/drawing/2014/main"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5" name="Footer Placeholder 4">
            <a:extLst>
              <a:ext uri="{FF2B5EF4-FFF2-40B4-BE49-F238E27FC236}">
                <a16:creationId xmlns:a16="http://schemas.microsoft.com/office/drawing/2014/main"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5" name="Footer Placeholder 4">
            <a:extLst>
              <a:ext uri="{FF2B5EF4-FFF2-40B4-BE49-F238E27FC236}">
                <a16:creationId xmlns:a16="http://schemas.microsoft.com/office/drawing/2014/main"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5" name="Footer Placeholder 4">
            <a:extLst>
              <a:ext uri="{FF2B5EF4-FFF2-40B4-BE49-F238E27FC236}">
                <a16:creationId xmlns:a16="http://schemas.microsoft.com/office/drawing/2014/main"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6" name="Footer Placeholder 5">
            <a:extLst>
              <a:ext uri="{FF2B5EF4-FFF2-40B4-BE49-F238E27FC236}">
                <a16:creationId xmlns:a16="http://schemas.microsoft.com/office/drawing/2014/main"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8" name="Footer Placeholder 7">
            <a:extLst>
              <a:ext uri="{FF2B5EF4-FFF2-40B4-BE49-F238E27FC236}">
                <a16:creationId xmlns:a16="http://schemas.microsoft.com/office/drawing/2014/main"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4" name="Footer Placeholder 3">
            <a:extLst>
              <a:ext uri="{FF2B5EF4-FFF2-40B4-BE49-F238E27FC236}">
                <a16:creationId xmlns:a16="http://schemas.microsoft.com/office/drawing/2014/main"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3" name="Footer Placeholder 2">
            <a:extLst>
              <a:ext uri="{FF2B5EF4-FFF2-40B4-BE49-F238E27FC236}">
                <a16:creationId xmlns:a16="http://schemas.microsoft.com/office/drawing/2014/main"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6" name="Footer Placeholder 5">
            <a:extLst>
              <a:ext uri="{FF2B5EF4-FFF2-40B4-BE49-F238E27FC236}">
                <a16:creationId xmlns:a16="http://schemas.microsoft.com/office/drawing/2014/main"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6/1/24</a:t>
            </a:fld>
            <a:endParaRPr lang="en-US"/>
          </a:p>
        </p:txBody>
      </p:sp>
      <p:sp>
        <p:nvSpPr>
          <p:cNvPr id="6" name="Footer Placeholder 5">
            <a:extLst>
              <a:ext uri="{FF2B5EF4-FFF2-40B4-BE49-F238E27FC236}">
                <a16:creationId xmlns:a16="http://schemas.microsoft.com/office/drawing/2014/main"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a:extLst>
              <a:ext uri="{FF2B5EF4-FFF2-40B4-BE49-F238E27FC236}">
                <a16:creationId xmlns:a16="http://schemas.microsoft.com/office/drawing/2014/main"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dirty="0"/>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A2CB-4C34-B1C3-BCA2-B7D7966EB811}"/>
              </a:ext>
            </a:extLst>
          </p:cNvPr>
          <p:cNvSpPr>
            <a:spLocks noGrp="1"/>
          </p:cNvSpPr>
          <p:nvPr>
            <p:ph type="ctrTitle"/>
          </p:nvPr>
        </p:nvSpPr>
        <p:spPr>
          <a:xfrm>
            <a:off x="6976534" y="1091319"/>
            <a:ext cx="4165600" cy="2387600"/>
          </a:xfrm>
        </p:spPr>
        <p:txBody>
          <a:bodyPr>
            <a:normAutofit/>
          </a:bodyPr>
          <a:lstStyle/>
          <a:p>
            <a:r>
              <a:rPr lang="en-US" sz="3200" dirty="0"/>
              <a:t>IBM Business Intelligence Analyst Capstone Project</a:t>
            </a:r>
          </a:p>
        </p:txBody>
      </p:sp>
      <p:sp>
        <p:nvSpPr>
          <p:cNvPr id="3" name="Subtitle 2">
            <a:extLst>
              <a:ext uri="{FF2B5EF4-FFF2-40B4-BE49-F238E27FC236}">
                <a16:creationId xmlns:a16="http://schemas.microsoft.com/office/drawing/2014/main" id="{195C9D9B-29FB-BA59-D1D5-D7213551ADCF}"/>
              </a:ext>
            </a:extLst>
          </p:cNvPr>
          <p:cNvSpPr>
            <a:spLocks noGrp="1"/>
          </p:cNvSpPr>
          <p:nvPr>
            <p:ph type="subTitle" idx="1"/>
          </p:nvPr>
        </p:nvSpPr>
        <p:spPr>
          <a:xfrm>
            <a:off x="6976534" y="3635905"/>
            <a:ext cx="4165601" cy="552273"/>
          </a:xfrm>
        </p:spPr>
        <p:txBody>
          <a:bodyPr>
            <a:normAutofit/>
          </a:bodyPr>
          <a:lstStyle/>
          <a:p>
            <a:r>
              <a:rPr lang="en-US" sz="1800" dirty="0">
                <a:solidFill>
                  <a:schemeClr val="tx2">
                    <a:lumMod val="75000"/>
                    <a:lumOff val="25000"/>
                  </a:schemeClr>
                </a:solidFill>
              </a:rPr>
              <a:t>By Stephen Caponigro</a:t>
            </a:r>
          </a:p>
        </p:txBody>
      </p:sp>
      <p:pic>
        <p:nvPicPr>
          <p:cNvPr id="1028" name="Picture 4" descr="Digital diagrams and graphs">
            <a:extLst>
              <a:ext uri="{FF2B5EF4-FFF2-40B4-BE49-F238E27FC236}">
                <a16:creationId xmlns:a16="http://schemas.microsoft.com/office/drawing/2014/main" id="{773423C6-7FDD-BCD0-407C-1EF070DF0F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61" b="19126"/>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3: Data Visualization and Statistical Analysis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l">
              <a:buNone/>
            </a:pP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In this phase, you will focus on creating insightful charts using Excel and conducting regression analysis to uncover correlations between sales figures and dates. This analysis will provide valuable insights into sales trends and seasonal patterns, facilitating informed decision-making.</a:t>
            </a:r>
          </a:p>
        </p:txBody>
      </p:sp>
    </p:spTree>
    <p:extLst>
      <p:ext uri="{BB962C8B-B14F-4D97-AF65-F5344CB8AC3E}">
        <p14:creationId xmlns:p14="http://schemas.microsoft.com/office/powerpoint/2010/main" val="25986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200" y="365125"/>
            <a:ext cx="10957560" cy="685909"/>
          </a:xfrm>
        </p:spPr>
        <p:txBody>
          <a:bodyPr>
            <a:normAutofit fontScale="90000"/>
          </a:bodyPr>
          <a:lstStyle/>
          <a:p>
            <a:r>
              <a:rPr lang="en-US" dirty="0"/>
              <a:t>Module 4: Data Visualization and Dashboards Using Tableau</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l">
              <a:buNone/>
            </a:pP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Harnessing the power of Tableau, you will create dynamic dashboards and visualizations to present key findings related to sales performance, regional sales analysis, product analysis, and store performance. Your visualization efforts will facilitate clear communication of insights and support strategic decision-making processes.</a:t>
            </a:r>
          </a:p>
        </p:txBody>
      </p:sp>
    </p:spTree>
    <p:extLst>
      <p:ext uri="{BB962C8B-B14F-4D97-AF65-F5344CB8AC3E}">
        <p14:creationId xmlns:p14="http://schemas.microsoft.com/office/powerpoint/2010/main" val="342490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Results</a:t>
            </a:r>
          </a:p>
        </p:txBody>
      </p:sp>
      <p:pic>
        <p:nvPicPr>
          <p:cNvPr id="3" name="Picture 2" descr="A computer screen with a graph and clock&#10;&#10;Description automatically generated">
            <a:extLst>
              <a:ext uri="{FF2B5EF4-FFF2-40B4-BE49-F238E27FC236}">
                <a16:creationId xmlns:a16="http://schemas.microsoft.com/office/drawing/2014/main" id="{810773B5-4953-DEB8-8A25-6343780FF13E}"/>
              </a:ext>
            </a:extLst>
          </p:cNvPr>
          <p:cNvPicPr>
            <a:picLocks noChangeAspect="1"/>
          </p:cNvPicPr>
          <p:nvPr/>
        </p:nvPicPr>
        <p:blipFill>
          <a:blip r:embed="rId2"/>
          <a:stretch>
            <a:fillRect/>
          </a:stretch>
        </p:blipFill>
        <p:spPr>
          <a:xfrm>
            <a:off x="4507865" y="1353157"/>
            <a:ext cx="3176270" cy="2703767"/>
          </a:xfrm>
          <a:prstGeom prst="rect">
            <a:avLst/>
          </a:prstGeom>
        </p:spPr>
      </p:pic>
    </p:spTree>
    <p:extLst>
      <p:ext uri="{BB962C8B-B14F-4D97-AF65-F5344CB8AC3E}">
        <p14:creationId xmlns:p14="http://schemas.microsoft.com/office/powerpoint/2010/main" val="377386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Blank Values: price</a:t>
            </a:r>
          </a:p>
        </p:txBody>
      </p:sp>
      <p:pic>
        <p:nvPicPr>
          <p:cNvPr id="13" name="Picture 12" descr="A screenshot of a computer&#10;&#10;Description automatically generated">
            <a:extLst>
              <a:ext uri="{FF2B5EF4-FFF2-40B4-BE49-F238E27FC236}">
                <a16:creationId xmlns:a16="http://schemas.microsoft.com/office/drawing/2014/main" id="{69089029-2E13-5C3D-E4DD-C24B6E8EAB5C}"/>
              </a:ext>
            </a:extLst>
          </p:cNvPr>
          <p:cNvPicPr>
            <a:picLocks noChangeAspect="1"/>
          </p:cNvPicPr>
          <p:nvPr/>
        </p:nvPicPr>
        <p:blipFill>
          <a:blip r:embed="rId2"/>
          <a:stretch>
            <a:fillRect/>
          </a:stretch>
        </p:blipFill>
        <p:spPr>
          <a:xfrm>
            <a:off x="1138555" y="2003019"/>
            <a:ext cx="4619190" cy="285196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963818C7-90B2-1C0F-9AC0-39AC8818E220}"/>
              </a:ext>
            </a:extLst>
          </p:cNvPr>
          <p:cNvPicPr>
            <a:picLocks noChangeAspect="1"/>
          </p:cNvPicPr>
          <p:nvPr/>
        </p:nvPicPr>
        <p:blipFill>
          <a:blip r:embed="rId3"/>
          <a:stretch>
            <a:fillRect/>
          </a:stretch>
        </p:blipFill>
        <p:spPr>
          <a:xfrm>
            <a:off x="6434255" y="2003019"/>
            <a:ext cx="4619190" cy="2851962"/>
          </a:xfrm>
          <a:prstGeom prst="rect">
            <a:avLst/>
          </a:prstGeom>
        </p:spPr>
      </p:pic>
    </p:spTree>
    <p:extLst>
      <p:ext uri="{BB962C8B-B14F-4D97-AF65-F5344CB8AC3E}">
        <p14:creationId xmlns:p14="http://schemas.microsoft.com/office/powerpoint/2010/main" val="326460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Blank Values: product_bin_1</a:t>
            </a:r>
          </a:p>
        </p:txBody>
      </p:sp>
      <p:pic>
        <p:nvPicPr>
          <p:cNvPr id="3" name="Picture 2" descr="A screenshot of a computer&#10;&#10;Description automatically generated">
            <a:extLst>
              <a:ext uri="{FF2B5EF4-FFF2-40B4-BE49-F238E27FC236}">
                <a16:creationId xmlns:a16="http://schemas.microsoft.com/office/drawing/2014/main" id="{41C84A46-0023-053F-0344-AF9774FDB41F}"/>
              </a:ext>
            </a:extLst>
          </p:cNvPr>
          <p:cNvPicPr>
            <a:picLocks noChangeAspect="1"/>
          </p:cNvPicPr>
          <p:nvPr/>
        </p:nvPicPr>
        <p:blipFill>
          <a:blip r:embed="rId2"/>
          <a:stretch>
            <a:fillRect/>
          </a:stretch>
        </p:blipFill>
        <p:spPr>
          <a:xfrm>
            <a:off x="1144374" y="2003296"/>
            <a:ext cx="4618293" cy="28514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859C5E3-CBB4-EEBF-63D3-17831924C2A2}"/>
              </a:ext>
            </a:extLst>
          </p:cNvPr>
          <p:cNvPicPr>
            <a:picLocks noChangeAspect="1"/>
          </p:cNvPicPr>
          <p:nvPr/>
        </p:nvPicPr>
        <p:blipFill>
          <a:blip r:embed="rId3"/>
          <a:stretch>
            <a:fillRect/>
          </a:stretch>
        </p:blipFill>
        <p:spPr>
          <a:xfrm>
            <a:off x="6429333" y="2003296"/>
            <a:ext cx="4618293" cy="2851408"/>
          </a:xfrm>
          <a:prstGeom prst="rect">
            <a:avLst/>
          </a:prstGeom>
        </p:spPr>
      </p:pic>
    </p:spTree>
    <p:extLst>
      <p:ext uri="{BB962C8B-B14F-4D97-AF65-F5344CB8AC3E}">
        <p14:creationId xmlns:p14="http://schemas.microsoft.com/office/powerpoint/2010/main" val="1648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Format Number</a:t>
            </a:r>
          </a:p>
        </p:txBody>
      </p:sp>
      <p:pic>
        <p:nvPicPr>
          <p:cNvPr id="3" name="Picture 2">
            <a:extLst>
              <a:ext uri="{FF2B5EF4-FFF2-40B4-BE49-F238E27FC236}">
                <a16:creationId xmlns:a16="http://schemas.microsoft.com/office/drawing/2014/main" id="{0BCC2143-89B7-6F01-04B1-8D7A6B126D7A}"/>
              </a:ext>
            </a:extLst>
          </p:cNvPr>
          <p:cNvPicPr>
            <a:picLocks noChangeAspect="1"/>
          </p:cNvPicPr>
          <p:nvPr/>
        </p:nvPicPr>
        <p:blipFill>
          <a:blip r:embed="rId2"/>
          <a:stretch>
            <a:fillRect/>
          </a:stretch>
        </p:blipFill>
        <p:spPr>
          <a:xfrm>
            <a:off x="3239874" y="1997725"/>
            <a:ext cx="5712252" cy="3526836"/>
          </a:xfrm>
          <a:prstGeom prst="rect">
            <a:avLst/>
          </a:prstGeom>
        </p:spPr>
      </p:pic>
    </p:spTree>
    <p:extLst>
      <p:ext uri="{BB962C8B-B14F-4D97-AF65-F5344CB8AC3E}">
        <p14:creationId xmlns:p14="http://schemas.microsoft.com/office/powerpoint/2010/main" val="216535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Format Currency</a:t>
            </a:r>
          </a:p>
        </p:txBody>
      </p:sp>
      <p:pic>
        <p:nvPicPr>
          <p:cNvPr id="3" name="Picture 2" descr="A screenshot of a computer&#10;&#10;Description automatically generated">
            <a:extLst>
              <a:ext uri="{FF2B5EF4-FFF2-40B4-BE49-F238E27FC236}">
                <a16:creationId xmlns:a16="http://schemas.microsoft.com/office/drawing/2014/main" id="{6BF5ACC8-C2FD-3CC9-80DF-A915F023FC60}"/>
              </a:ext>
            </a:extLst>
          </p:cNvPr>
          <p:cNvPicPr>
            <a:picLocks noChangeAspect="1"/>
          </p:cNvPicPr>
          <p:nvPr/>
        </p:nvPicPr>
        <p:blipFill>
          <a:blip r:embed="rId2"/>
          <a:stretch>
            <a:fillRect/>
          </a:stretch>
        </p:blipFill>
        <p:spPr>
          <a:xfrm>
            <a:off x="3239591" y="1997550"/>
            <a:ext cx="5712817" cy="3527185"/>
          </a:xfrm>
          <a:prstGeom prst="rect">
            <a:avLst/>
          </a:prstGeom>
        </p:spPr>
      </p:pic>
    </p:spTree>
    <p:extLst>
      <p:ext uri="{BB962C8B-B14F-4D97-AF65-F5344CB8AC3E}">
        <p14:creationId xmlns:p14="http://schemas.microsoft.com/office/powerpoint/2010/main" val="277473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Format Date</a:t>
            </a:r>
          </a:p>
        </p:txBody>
      </p:sp>
      <p:pic>
        <p:nvPicPr>
          <p:cNvPr id="3" name="Picture 2" descr="A screenshot of a computer&#10;&#10;Description automatically generated">
            <a:extLst>
              <a:ext uri="{FF2B5EF4-FFF2-40B4-BE49-F238E27FC236}">
                <a16:creationId xmlns:a16="http://schemas.microsoft.com/office/drawing/2014/main" id="{7FA60DD3-3851-219C-7C98-CBDA2C4DEC8B}"/>
              </a:ext>
            </a:extLst>
          </p:cNvPr>
          <p:cNvPicPr>
            <a:picLocks noChangeAspect="1"/>
          </p:cNvPicPr>
          <p:nvPr/>
        </p:nvPicPr>
        <p:blipFill>
          <a:blip r:embed="rId2"/>
          <a:stretch>
            <a:fillRect/>
          </a:stretch>
        </p:blipFill>
        <p:spPr>
          <a:xfrm>
            <a:off x="3239591" y="1997550"/>
            <a:ext cx="5712817" cy="3527185"/>
          </a:xfrm>
          <a:prstGeom prst="rect">
            <a:avLst/>
          </a:prstGeom>
        </p:spPr>
      </p:pic>
    </p:spTree>
    <p:extLst>
      <p:ext uri="{BB962C8B-B14F-4D97-AF65-F5344CB8AC3E}">
        <p14:creationId xmlns:p14="http://schemas.microsoft.com/office/powerpoint/2010/main" val="368906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Duplicates</a:t>
            </a:r>
          </a:p>
        </p:txBody>
      </p:sp>
      <p:pic>
        <p:nvPicPr>
          <p:cNvPr id="3" name="Picture 2" descr="A screenshot of a computer&#10;&#10;Description automatically generated">
            <a:extLst>
              <a:ext uri="{FF2B5EF4-FFF2-40B4-BE49-F238E27FC236}">
                <a16:creationId xmlns:a16="http://schemas.microsoft.com/office/drawing/2014/main" id="{48F98FB0-868F-C9F7-33C0-8A18D32DD923}"/>
              </a:ext>
            </a:extLst>
          </p:cNvPr>
          <p:cNvPicPr>
            <a:picLocks noChangeAspect="1"/>
          </p:cNvPicPr>
          <p:nvPr/>
        </p:nvPicPr>
        <p:blipFill>
          <a:blip r:embed="rId2"/>
          <a:stretch>
            <a:fillRect/>
          </a:stretch>
        </p:blipFill>
        <p:spPr>
          <a:xfrm>
            <a:off x="3239591" y="1997550"/>
            <a:ext cx="5712817" cy="3527185"/>
          </a:xfrm>
          <a:prstGeom prst="rect">
            <a:avLst/>
          </a:prstGeom>
        </p:spPr>
      </p:pic>
    </p:spTree>
    <p:extLst>
      <p:ext uri="{BB962C8B-B14F-4D97-AF65-F5344CB8AC3E}">
        <p14:creationId xmlns:p14="http://schemas.microsoft.com/office/powerpoint/2010/main" val="2369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No Duplicates</a:t>
            </a:r>
          </a:p>
        </p:txBody>
      </p:sp>
      <p:pic>
        <p:nvPicPr>
          <p:cNvPr id="3" name="Picture 2" descr="A screenshot of a computer&#10;&#10;Description automatically generated">
            <a:extLst>
              <a:ext uri="{FF2B5EF4-FFF2-40B4-BE49-F238E27FC236}">
                <a16:creationId xmlns:a16="http://schemas.microsoft.com/office/drawing/2014/main" id="{8E0047E4-FC93-AFF0-D5AE-C6AB9DECDCCC}"/>
              </a:ext>
            </a:extLst>
          </p:cNvPr>
          <p:cNvPicPr>
            <a:picLocks noChangeAspect="1"/>
          </p:cNvPicPr>
          <p:nvPr/>
        </p:nvPicPr>
        <p:blipFill>
          <a:blip r:embed="rId2"/>
          <a:stretch>
            <a:fillRect/>
          </a:stretch>
        </p:blipFill>
        <p:spPr>
          <a:xfrm>
            <a:off x="3239591" y="1997550"/>
            <a:ext cx="5712817" cy="3527185"/>
          </a:xfrm>
          <a:prstGeom prst="rect">
            <a:avLst/>
          </a:prstGeom>
        </p:spPr>
      </p:pic>
    </p:spTree>
    <p:extLst>
      <p:ext uri="{BB962C8B-B14F-4D97-AF65-F5344CB8AC3E}">
        <p14:creationId xmlns:p14="http://schemas.microsoft.com/office/powerpoint/2010/main" val="1722758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8DD-61E1-757A-4429-B01A52D1D840}"/>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79DC3C78-4448-4D1D-97E7-E642B12828B1}"/>
              </a:ext>
            </a:extLst>
          </p:cNvPr>
          <p:cNvSpPr>
            <a:spLocks noGrp="1"/>
          </p:cNvSpPr>
          <p:nvPr>
            <p:ph idx="1"/>
          </p:nvPr>
        </p:nvSpPr>
        <p:spPr>
          <a:xfrm>
            <a:off x="838200" y="1345324"/>
            <a:ext cx="5257800" cy="4831639"/>
          </a:xfrm>
        </p:spPr>
        <p:txBody>
          <a:bodyPr/>
          <a:lstStyle/>
          <a:p>
            <a:pPr>
              <a:lnSpc>
                <a:spcPct val="140000"/>
              </a:lnSpc>
            </a:pPr>
            <a:r>
              <a:rPr lang="en-US" b="1" dirty="0">
                <a:solidFill>
                  <a:schemeClr val="tx2">
                    <a:lumMod val="75000"/>
                    <a:lumOff val="25000"/>
                  </a:schemeClr>
                </a:solidFill>
              </a:rPr>
              <a:t>Introduction</a:t>
            </a:r>
          </a:p>
          <a:p>
            <a:pPr>
              <a:lnSpc>
                <a:spcPct val="140000"/>
              </a:lnSpc>
            </a:pPr>
            <a:r>
              <a:rPr lang="en-US" b="1" dirty="0">
                <a:solidFill>
                  <a:schemeClr val="tx2">
                    <a:lumMod val="75000"/>
                    <a:lumOff val="25000"/>
                  </a:schemeClr>
                </a:solidFill>
              </a:rPr>
              <a:t>Methodology</a:t>
            </a:r>
          </a:p>
          <a:p>
            <a:pPr>
              <a:lnSpc>
                <a:spcPct val="140000"/>
              </a:lnSpc>
            </a:pPr>
            <a:r>
              <a:rPr lang="en-US" b="1" dirty="0">
                <a:solidFill>
                  <a:schemeClr val="tx2">
                    <a:lumMod val="75000"/>
                    <a:lumOff val="25000"/>
                  </a:schemeClr>
                </a:solidFill>
              </a:rPr>
              <a:t>Results</a:t>
            </a:r>
          </a:p>
          <a:p>
            <a:pPr>
              <a:lnSpc>
                <a:spcPct val="140000"/>
              </a:lnSpc>
            </a:pPr>
            <a:r>
              <a:rPr lang="en-US" b="1" dirty="0">
                <a:solidFill>
                  <a:schemeClr val="tx2">
                    <a:lumMod val="75000"/>
                    <a:lumOff val="25000"/>
                  </a:schemeClr>
                </a:solidFill>
              </a:rPr>
              <a:t>Discussion</a:t>
            </a:r>
          </a:p>
          <a:p>
            <a:pPr>
              <a:lnSpc>
                <a:spcPct val="140000"/>
              </a:lnSpc>
            </a:pPr>
            <a:r>
              <a:rPr lang="en-US" b="1" dirty="0">
                <a:solidFill>
                  <a:schemeClr val="tx2">
                    <a:lumMod val="75000"/>
                    <a:lumOff val="25000"/>
                  </a:schemeClr>
                </a:solidFill>
              </a:rPr>
              <a:t>Conclusion</a:t>
            </a:r>
          </a:p>
          <a:p>
            <a:pPr>
              <a:lnSpc>
                <a:spcPct val="140000"/>
              </a:lnSpc>
            </a:pPr>
            <a:r>
              <a:rPr lang="en-US" b="1" dirty="0">
                <a:solidFill>
                  <a:schemeClr val="tx2">
                    <a:lumMod val="75000"/>
                    <a:lumOff val="25000"/>
                  </a:schemeClr>
                </a:solidFill>
              </a:rPr>
              <a:t>Appendix</a:t>
            </a:r>
          </a:p>
        </p:txBody>
      </p:sp>
      <p:pic>
        <p:nvPicPr>
          <p:cNvPr id="2052" name="Picture 4" descr="Business plan presentation on digital tablet">
            <a:extLst>
              <a:ext uri="{FF2B5EF4-FFF2-40B4-BE49-F238E27FC236}">
                <a16:creationId xmlns:a16="http://schemas.microsoft.com/office/drawing/2014/main" id="{1D664A93-5AFD-A8B1-7204-BD3D1FB0C5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66" b="25974"/>
          <a:stretch/>
        </p:blipFill>
        <p:spPr bwMode="auto">
          <a:xfrm>
            <a:off x="6113365" y="1470015"/>
            <a:ext cx="6078635" cy="4335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70937-8AF0-C501-1D5B-4FB782ECD7EC}"/>
              </a:ext>
            </a:extLst>
          </p:cNvPr>
          <p:cNvSpPr txBox="1"/>
          <p:nvPr/>
        </p:nvSpPr>
        <p:spPr>
          <a:xfrm>
            <a:off x="8042564" y="4926320"/>
            <a:ext cx="3202196" cy="461665"/>
          </a:xfrm>
          <a:prstGeom prst="rect">
            <a:avLst/>
          </a:prstGeom>
          <a:noFill/>
        </p:spPr>
        <p:txBody>
          <a:bodyPr wrap="square">
            <a:spAutoFit/>
          </a:bodyPr>
          <a:lstStyle/>
          <a:p>
            <a:r>
              <a:rPr lang="en-US" sz="2400" b="1" dirty="0"/>
              <a:t>Stock ID: 47857043</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Extra Spaces with Trim Function</a:t>
            </a:r>
          </a:p>
        </p:txBody>
      </p:sp>
      <p:pic>
        <p:nvPicPr>
          <p:cNvPr id="3" name="Picture 2" descr="A screenshot of a computer&#10;&#10;Description automatically generated">
            <a:extLst>
              <a:ext uri="{FF2B5EF4-FFF2-40B4-BE49-F238E27FC236}">
                <a16:creationId xmlns:a16="http://schemas.microsoft.com/office/drawing/2014/main" id="{030F1873-A187-51BC-2BCE-D065D418E878}"/>
              </a:ext>
            </a:extLst>
          </p:cNvPr>
          <p:cNvPicPr>
            <a:picLocks noChangeAspect="1"/>
          </p:cNvPicPr>
          <p:nvPr/>
        </p:nvPicPr>
        <p:blipFill>
          <a:blip r:embed="rId2"/>
          <a:stretch>
            <a:fillRect/>
          </a:stretch>
        </p:blipFill>
        <p:spPr>
          <a:xfrm>
            <a:off x="3239591" y="1997550"/>
            <a:ext cx="5712817" cy="3527185"/>
          </a:xfrm>
          <a:prstGeom prst="rect">
            <a:avLst/>
          </a:prstGeom>
        </p:spPr>
      </p:pic>
    </p:spTree>
    <p:extLst>
      <p:ext uri="{BB962C8B-B14F-4D97-AF65-F5344CB8AC3E}">
        <p14:creationId xmlns:p14="http://schemas.microsoft.com/office/powerpoint/2010/main" val="398711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Format Text</a:t>
            </a:r>
          </a:p>
        </p:txBody>
      </p:sp>
      <p:pic>
        <p:nvPicPr>
          <p:cNvPr id="3" name="Picture 2" descr="A screenshot of a computer&#10;&#10;Description automatically generated">
            <a:extLst>
              <a:ext uri="{FF2B5EF4-FFF2-40B4-BE49-F238E27FC236}">
                <a16:creationId xmlns:a16="http://schemas.microsoft.com/office/drawing/2014/main" id="{255B2F10-9BF6-ABA4-135F-57A7BFF1A8A0}"/>
              </a:ext>
            </a:extLst>
          </p:cNvPr>
          <p:cNvPicPr>
            <a:picLocks noChangeAspect="1"/>
          </p:cNvPicPr>
          <p:nvPr/>
        </p:nvPicPr>
        <p:blipFill>
          <a:blip r:embed="rId2"/>
          <a:stretch>
            <a:fillRect/>
          </a:stretch>
        </p:blipFill>
        <p:spPr>
          <a:xfrm>
            <a:off x="3239187" y="1997301"/>
            <a:ext cx="5713625" cy="3527683"/>
          </a:xfrm>
          <a:prstGeom prst="rect">
            <a:avLst/>
          </a:prstGeom>
        </p:spPr>
      </p:pic>
    </p:spTree>
    <p:extLst>
      <p:ext uri="{BB962C8B-B14F-4D97-AF65-F5344CB8AC3E}">
        <p14:creationId xmlns:p14="http://schemas.microsoft.com/office/powerpoint/2010/main" val="18869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Blank Values: </a:t>
            </a:r>
            <a:r>
              <a:rPr lang="en-US" sz="1800" b="1" kern="100" dirty="0" err="1">
                <a:solidFill>
                  <a:schemeClr val="tx2">
                    <a:lumMod val="75000"/>
                    <a:lumOff val="25000"/>
                  </a:schemeClr>
                </a:solidFill>
                <a:ea typeface="Helvetica Neue" panose="02000503000000020004" pitchFamily="2" charset="0"/>
              </a:rPr>
              <a:t>product_length</a:t>
            </a:r>
            <a:endParaRPr lang="en-US" sz="1800" b="1" kern="100" dirty="0">
              <a:solidFill>
                <a:schemeClr val="tx2">
                  <a:lumMod val="75000"/>
                  <a:lumOff val="25000"/>
                </a:schemeClr>
              </a:solidFill>
              <a:ea typeface="Helvetica Neue" panose="0200050300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513590A8-81AE-7997-1744-1FDE5478EA86}"/>
              </a:ext>
            </a:extLst>
          </p:cNvPr>
          <p:cNvPicPr>
            <a:picLocks noChangeAspect="1"/>
          </p:cNvPicPr>
          <p:nvPr/>
        </p:nvPicPr>
        <p:blipFill>
          <a:blip r:embed="rId2"/>
          <a:stretch>
            <a:fillRect/>
          </a:stretch>
        </p:blipFill>
        <p:spPr>
          <a:xfrm>
            <a:off x="1144375" y="2003296"/>
            <a:ext cx="4618293" cy="28514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62002D0-0B1F-4E78-8C06-826989825267}"/>
              </a:ext>
            </a:extLst>
          </p:cNvPr>
          <p:cNvPicPr>
            <a:picLocks noChangeAspect="1"/>
          </p:cNvPicPr>
          <p:nvPr/>
        </p:nvPicPr>
        <p:blipFill>
          <a:blip r:embed="rId3"/>
          <a:stretch>
            <a:fillRect/>
          </a:stretch>
        </p:blipFill>
        <p:spPr>
          <a:xfrm>
            <a:off x="6429334" y="2003296"/>
            <a:ext cx="4618293" cy="2851408"/>
          </a:xfrm>
          <a:prstGeom prst="rect">
            <a:avLst/>
          </a:prstGeom>
        </p:spPr>
      </p:pic>
    </p:spTree>
    <p:extLst>
      <p:ext uri="{BB962C8B-B14F-4D97-AF65-F5344CB8AC3E}">
        <p14:creationId xmlns:p14="http://schemas.microsoft.com/office/powerpoint/2010/main" val="1733123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Remove Blank Values: </a:t>
            </a:r>
            <a:r>
              <a:rPr lang="en-US" sz="1800" b="1" kern="100" dirty="0" err="1">
                <a:solidFill>
                  <a:schemeClr val="tx2">
                    <a:lumMod val="75000"/>
                    <a:lumOff val="25000"/>
                  </a:schemeClr>
                </a:solidFill>
                <a:ea typeface="Helvetica Neue" panose="02000503000000020004" pitchFamily="2" charset="0"/>
              </a:rPr>
              <a:t>cluster_id</a:t>
            </a:r>
            <a:endParaRPr lang="en-US" sz="1800" b="1" kern="100" dirty="0">
              <a:solidFill>
                <a:schemeClr val="tx2">
                  <a:lumMod val="75000"/>
                  <a:lumOff val="25000"/>
                </a:schemeClr>
              </a:solidFill>
              <a:ea typeface="Helvetica Neue" panose="0200050300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8E198D90-2BEA-EC9F-52B8-95E475D5B9F0}"/>
              </a:ext>
            </a:extLst>
          </p:cNvPr>
          <p:cNvPicPr>
            <a:picLocks noChangeAspect="1"/>
          </p:cNvPicPr>
          <p:nvPr/>
        </p:nvPicPr>
        <p:blipFill>
          <a:blip r:embed="rId2"/>
          <a:stretch>
            <a:fillRect/>
          </a:stretch>
        </p:blipFill>
        <p:spPr>
          <a:xfrm>
            <a:off x="1144378" y="2004492"/>
            <a:ext cx="4614417" cy="28490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2BC674-AAE1-D318-36F7-9D2682F09095}"/>
              </a:ext>
            </a:extLst>
          </p:cNvPr>
          <p:cNvPicPr>
            <a:picLocks noChangeAspect="1"/>
          </p:cNvPicPr>
          <p:nvPr/>
        </p:nvPicPr>
        <p:blipFill>
          <a:blip r:embed="rId3"/>
          <a:stretch>
            <a:fillRect/>
          </a:stretch>
        </p:blipFill>
        <p:spPr>
          <a:xfrm>
            <a:off x="6433203" y="2004492"/>
            <a:ext cx="4614419" cy="2849016"/>
          </a:xfrm>
          <a:prstGeom prst="rect">
            <a:avLst/>
          </a:prstGeom>
        </p:spPr>
      </p:pic>
    </p:spTree>
    <p:extLst>
      <p:ext uri="{BB962C8B-B14F-4D97-AF65-F5344CB8AC3E}">
        <p14:creationId xmlns:p14="http://schemas.microsoft.com/office/powerpoint/2010/main" val="1565411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Lesson 1: Data Cleaning and Preparation</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Final Screenshot</a:t>
            </a:r>
          </a:p>
        </p:txBody>
      </p:sp>
      <p:pic>
        <p:nvPicPr>
          <p:cNvPr id="6" name="Picture 5" descr="A screenshot of a computer&#10;&#10;Description automatically generated">
            <a:extLst>
              <a:ext uri="{FF2B5EF4-FFF2-40B4-BE49-F238E27FC236}">
                <a16:creationId xmlns:a16="http://schemas.microsoft.com/office/drawing/2014/main" id="{10E9D83E-A1A0-2DA6-95B5-E66C7B080AAB}"/>
              </a:ext>
            </a:extLst>
          </p:cNvPr>
          <p:cNvPicPr>
            <a:picLocks noChangeAspect="1"/>
          </p:cNvPicPr>
          <p:nvPr/>
        </p:nvPicPr>
        <p:blipFill>
          <a:blip r:embed="rId2"/>
          <a:stretch>
            <a:fillRect/>
          </a:stretch>
        </p:blipFill>
        <p:spPr>
          <a:xfrm>
            <a:off x="3240015" y="1997812"/>
            <a:ext cx="5711969" cy="3526661"/>
          </a:xfrm>
          <a:prstGeom prst="rect">
            <a:avLst/>
          </a:prstGeom>
        </p:spPr>
      </p:pic>
    </p:spTree>
    <p:extLst>
      <p:ext uri="{BB962C8B-B14F-4D97-AF65-F5344CB8AC3E}">
        <p14:creationId xmlns:p14="http://schemas.microsoft.com/office/powerpoint/2010/main" val="130357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826931" cy="685909"/>
          </a:xfrm>
        </p:spPr>
        <p:txBody>
          <a:bodyPr>
            <a:normAutofit/>
          </a:bodyPr>
          <a:lstStyle/>
          <a:p>
            <a:r>
              <a:rPr lang="en-US" dirty="0"/>
              <a:t>Module 1, Lesson 2: Data Analysis Using Pivot Tables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Sales Data Analysis</a:t>
            </a:r>
          </a:p>
        </p:txBody>
      </p:sp>
      <p:pic>
        <p:nvPicPr>
          <p:cNvPr id="3" name="Picture 2" descr="A screenshot of a spreadsheet&#10;&#10;Description automatically generated">
            <a:extLst>
              <a:ext uri="{FF2B5EF4-FFF2-40B4-BE49-F238E27FC236}">
                <a16:creationId xmlns:a16="http://schemas.microsoft.com/office/drawing/2014/main" id="{318DC8DA-448F-56B3-B60B-18BA78DEE4B7}"/>
              </a:ext>
            </a:extLst>
          </p:cNvPr>
          <p:cNvPicPr>
            <a:picLocks noChangeAspect="1"/>
          </p:cNvPicPr>
          <p:nvPr/>
        </p:nvPicPr>
        <p:blipFill>
          <a:blip r:embed="rId2"/>
          <a:stretch>
            <a:fillRect/>
          </a:stretch>
        </p:blipFill>
        <p:spPr>
          <a:xfrm>
            <a:off x="2222651" y="2275848"/>
            <a:ext cx="7746697" cy="2970589"/>
          </a:xfrm>
          <a:prstGeom prst="rect">
            <a:avLst/>
          </a:prstGeom>
        </p:spPr>
      </p:pic>
    </p:spTree>
    <p:extLst>
      <p:ext uri="{BB962C8B-B14F-4D97-AF65-F5344CB8AC3E}">
        <p14:creationId xmlns:p14="http://schemas.microsoft.com/office/powerpoint/2010/main" val="194814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826931" cy="685909"/>
          </a:xfrm>
        </p:spPr>
        <p:txBody>
          <a:bodyPr>
            <a:normAutofit/>
          </a:bodyPr>
          <a:lstStyle/>
          <a:p>
            <a:r>
              <a:rPr lang="en-US" dirty="0"/>
              <a:t>Module 1, Lesson 2: Data Analysis Using Pivot Tables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Sales by City Analysis</a:t>
            </a:r>
          </a:p>
        </p:txBody>
      </p:sp>
      <p:pic>
        <p:nvPicPr>
          <p:cNvPr id="3" name="Picture 2" descr="A screenshot of a computer&#10;&#10;Description automatically generated">
            <a:extLst>
              <a:ext uri="{FF2B5EF4-FFF2-40B4-BE49-F238E27FC236}">
                <a16:creationId xmlns:a16="http://schemas.microsoft.com/office/drawing/2014/main" id="{DF98E081-7B63-FF5B-813B-AC00AEA211D0}"/>
              </a:ext>
            </a:extLst>
          </p:cNvPr>
          <p:cNvPicPr>
            <a:picLocks noChangeAspect="1"/>
          </p:cNvPicPr>
          <p:nvPr/>
        </p:nvPicPr>
        <p:blipFill>
          <a:blip r:embed="rId2"/>
          <a:stretch>
            <a:fillRect/>
          </a:stretch>
        </p:blipFill>
        <p:spPr>
          <a:xfrm>
            <a:off x="2204786" y="2278251"/>
            <a:ext cx="7782427" cy="2969610"/>
          </a:xfrm>
          <a:prstGeom prst="rect">
            <a:avLst/>
          </a:prstGeom>
        </p:spPr>
      </p:pic>
    </p:spTree>
    <p:extLst>
      <p:ext uri="{BB962C8B-B14F-4D97-AF65-F5344CB8AC3E}">
        <p14:creationId xmlns:p14="http://schemas.microsoft.com/office/powerpoint/2010/main" val="4147711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826931" cy="685909"/>
          </a:xfrm>
        </p:spPr>
        <p:txBody>
          <a:bodyPr>
            <a:normAutofit/>
          </a:bodyPr>
          <a:lstStyle/>
          <a:p>
            <a:r>
              <a:rPr lang="en-US" dirty="0"/>
              <a:t>Module 1, Lesson 2: Data Analysis Using Pivot Tables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Product Performance Analysis</a:t>
            </a:r>
          </a:p>
        </p:txBody>
      </p:sp>
      <p:pic>
        <p:nvPicPr>
          <p:cNvPr id="3" name="Picture 2" descr="A screenshot of a computer&#10;&#10;Description automatically generated">
            <a:extLst>
              <a:ext uri="{FF2B5EF4-FFF2-40B4-BE49-F238E27FC236}">
                <a16:creationId xmlns:a16="http://schemas.microsoft.com/office/drawing/2014/main" id="{C2E57781-2946-509F-7D9D-1DCB2AE11D84}"/>
              </a:ext>
            </a:extLst>
          </p:cNvPr>
          <p:cNvPicPr>
            <a:picLocks noChangeAspect="1"/>
          </p:cNvPicPr>
          <p:nvPr/>
        </p:nvPicPr>
        <p:blipFill>
          <a:blip r:embed="rId2"/>
          <a:stretch>
            <a:fillRect/>
          </a:stretch>
        </p:blipFill>
        <p:spPr>
          <a:xfrm>
            <a:off x="2167040" y="2276182"/>
            <a:ext cx="7857919" cy="2969922"/>
          </a:xfrm>
          <a:prstGeom prst="rect">
            <a:avLst/>
          </a:prstGeom>
        </p:spPr>
      </p:pic>
    </p:spTree>
    <p:extLst>
      <p:ext uri="{BB962C8B-B14F-4D97-AF65-F5344CB8AC3E}">
        <p14:creationId xmlns:p14="http://schemas.microsoft.com/office/powerpoint/2010/main" val="477815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fontScale="90000"/>
          </a:bodyPr>
          <a:lstStyle/>
          <a:p>
            <a:r>
              <a:rPr lang="en-US" dirty="0"/>
              <a:t>Module 2, Lesson 1: Data </a:t>
            </a:r>
            <a:r>
              <a:rPr lang="en-GB" dirty="0"/>
              <a:t>Querying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Create Database in PostgreSQL</a:t>
            </a:r>
          </a:p>
        </p:txBody>
      </p:sp>
      <p:pic>
        <p:nvPicPr>
          <p:cNvPr id="3" name="Picture 2" descr="A screenshot of a computer&#10;&#10;Description automatically generated">
            <a:extLst>
              <a:ext uri="{FF2B5EF4-FFF2-40B4-BE49-F238E27FC236}">
                <a16:creationId xmlns:a16="http://schemas.microsoft.com/office/drawing/2014/main" id="{4841242A-FB1E-7413-13F6-EC7840DF0B75}"/>
              </a:ext>
            </a:extLst>
          </p:cNvPr>
          <p:cNvPicPr>
            <a:picLocks noChangeAspect="1"/>
          </p:cNvPicPr>
          <p:nvPr/>
        </p:nvPicPr>
        <p:blipFill>
          <a:blip r:embed="rId2"/>
          <a:stretch>
            <a:fillRect/>
          </a:stretch>
        </p:blipFill>
        <p:spPr>
          <a:xfrm>
            <a:off x="3371850" y="1786283"/>
            <a:ext cx="5448300" cy="4292600"/>
          </a:xfrm>
          <a:prstGeom prst="rect">
            <a:avLst/>
          </a:prstGeom>
        </p:spPr>
      </p:pic>
    </p:spTree>
    <p:extLst>
      <p:ext uri="{BB962C8B-B14F-4D97-AF65-F5344CB8AC3E}">
        <p14:creationId xmlns:p14="http://schemas.microsoft.com/office/powerpoint/2010/main" val="205463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fontScale="90000"/>
          </a:bodyPr>
          <a:lstStyle/>
          <a:p>
            <a:r>
              <a:rPr lang="en-US" dirty="0"/>
              <a:t>Module 2, Lesson 1: Data </a:t>
            </a:r>
            <a:r>
              <a:rPr lang="en-GB" dirty="0"/>
              <a:t>Querying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Query that shows data was populated in the database</a:t>
            </a:r>
          </a:p>
        </p:txBody>
      </p:sp>
      <p:pic>
        <p:nvPicPr>
          <p:cNvPr id="3" name="Picture 2" descr="A screenshot of a computer&#10;&#10;Description automatically generated">
            <a:extLst>
              <a:ext uri="{FF2B5EF4-FFF2-40B4-BE49-F238E27FC236}">
                <a16:creationId xmlns:a16="http://schemas.microsoft.com/office/drawing/2014/main" id="{C49AE677-6AEF-2C69-2283-846569826C9F}"/>
              </a:ext>
            </a:extLst>
          </p:cNvPr>
          <p:cNvPicPr>
            <a:picLocks noChangeAspect="1"/>
          </p:cNvPicPr>
          <p:nvPr/>
        </p:nvPicPr>
        <p:blipFill>
          <a:blip r:embed="rId2"/>
          <a:stretch>
            <a:fillRect/>
          </a:stretch>
        </p:blipFill>
        <p:spPr>
          <a:xfrm>
            <a:off x="2209800" y="1839557"/>
            <a:ext cx="7772400" cy="4243191"/>
          </a:xfrm>
          <a:prstGeom prst="rect">
            <a:avLst/>
          </a:prstGeom>
        </p:spPr>
      </p:pic>
    </p:spTree>
    <p:extLst>
      <p:ext uri="{BB962C8B-B14F-4D97-AF65-F5344CB8AC3E}">
        <p14:creationId xmlns:p14="http://schemas.microsoft.com/office/powerpoint/2010/main" val="77634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Introduction</a:t>
            </a:r>
          </a:p>
        </p:txBody>
      </p:sp>
      <p:pic>
        <p:nvPicPr>
          <p:cNvPr id="4098" name="Picture 2" descr="Presentation Vector icon which can easily modify or edit">
            <a:extLst>
              <a:ext uri="{FF2B5EF4-FFF2-40B4-BE49-F238E27FC236}">
                <a16:creationId xmlns:a16="http://schemas.microsoft.com/office/drawing/2014/main" id="{478A4099-8E3E-30DA-07D0-F0CF543F82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619"/>
          <a:stretch/>
        </p:blipFill>
        <p:spPr bwMode="auto">
          <a:xfrm>
            <a:off x="5108803" y="1737360"/>
            <a:ext cx="2267260" cy="219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46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fontScale="90000"/>
          </a:bodyPr>
          <a:lstStyle/>
          <a:p>
            <a:r>
              <a:rPr lang="en-US" dirty="0"/>
              <a:t>Module 2, Lesson 1: Data </a:t>
            </a:r>
            <a:r>
              <a:rPr lang="en-GB" dirty="0"/>
              <a:t>Querying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Query that shows Sales performance</a:t>
            </a:r>
          </a:p>
        </p:txBody>
      </p:sp>
      <p:pic>
        <p:nvPicPr>
          <p:cNvPr id="6" name="Picture 5" descr="A screenshot of a computer&#10;&#10;Description automatically generated">
            <a:extLst>
              <a:ext uri="{FF2B5EF4-FFF2-40B4-BE49-F238E27FC236}">
                <a16:creationId xmlns:a16="http://schemas.microsoft.com/office/drawing/2014/main" id="{492AED15-8260-CD41-0357-79E9B74311E2}"/>
              </a:ext>
            </a:extLst>
          </p:cNvPr>
          <p:cNvPicPr>
            <a:picLocks noChangeAspect="1"/>
          </p:cNvPicPr>
          <p:nvPr/>
        </p:nvPicPr>
        <p:blipFill>
          <a:blip r:embed="rId2"/>
          <a:stretch>
            <a:fillRect/>
          </a:stretch>
        </p:blipFill>
        <p:spPr>
          <a:xfrm>
            <a:off x="2209800" y="1869921"/>
            <a:ext cx="7772400" cy="4212827"/>
          </a:xfrm>
          <a:prstGeom prst="rect">
            <a:avLst/>
          </a:prstGeom>
        </p:spPr>
      </p:pic>
    </p:spTree>
    <p:extLst>
      <p:ext uri="{BB962C8B-B14F-4D97-AF65-F5344CB8AC3E}">
        <p14:creationId xmlns:p14="http://schemas.microsoft.com/office/powerpoint/2010/main" val="922671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2, Lesson 2: Data </a:t>
            </a:r>
            <a:r>
              <a:rPr lang="en-GB" dirty="0"/>
              <a:t>Analysis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Create Data Cubes with ROLLUP</a:t>
            </a:r>
          </a:p>
        </p:txBody>
      </p:sp>
      <p:pic>
        <p:nvPicPr>
          <p:cNvPr id="3" name="Picture 2" descr="A screenshot of a data output&#10;&#10;Description automatically generated">
            <a:extLst>
              <a:ext uri="{FF2B5EF4-FFF2-40B4-BE49-F238E27FC236}">
                <a16:creationId xmlns:a16="http://schemas.microsoft.com/office/drawing/2014/main" id="{E86C89AD-B1AF-1282-0135-EA604AA9EFC6}"/>
              </a:ext>
            </a:extLst>
          </p:cNvPr>
          <p:cNvPicPr>
            <a:picLocks noChangeAspect="1"/>
          </p:cNvPicPr>
          <p:nvPr/>
        </p:nvPicPr>
        <p:blipFill>
          <a:blip r:embed="rId2"/>
          <a:stretch>
            <a:fillRect/>
          </a:stretch>
        </p:blipFill>
        <p:spPr>
          <a:xfrm>
            <a:off x="4692650" y="1808163"/>
            <a:ext cx="2806700" cy="4274585"/>
          </a:xfrm>
          <a:prstGeom prst="rect">
            <a:avLst/>
          </a:prstGeom>
        </p:spPr>
      </p:pic>
    </p:spTree>
    <p:extLst>
      <p:ext uri="{BB962C8B-B14F-4D97-AF65-F5344CB8AC3E}">
        <p14:creationId xmlns:p14="http://schemas.microsoft.com/office/powerpoint/2010/main" val="1621505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2, Lesson 2: Data </a:t>
            </a:r>
            <a:r>
              <a:rPr lang="en-GB" dirty="0"/>
              <a:t>Analysis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Summarize Data Along Hierarchies</a:t>
            </a:r>
          </a:p>
        </p:txBody>
      </p:sp>
      <p:pic>
        <p:nvPicPr>
          <p:cNvPr id="3" name="Picture 2" descr="A screenshot of a computer&#10;&#10;Description automatically generated">
            <a:extLst>
              <a:ext uri="{FF2B5EF4-FFF2-40B4-BE49-F238E27FC236}">
                <a16:creationId xmlns:a16="http://schemas.microsoft.com/office/drawing/2014/main" id="{F4FB2448-D290-94C0-78CC-4744CF2AC227}"/>
              </a:ext>
            </a:extLst>
          </p:cNvPr>
          <p:cNvPicPr>
            <a:picLocks noChangeAspect="1"/>
          </p:cNvPicPr>
          <p:nvPr/>
        </p:nvPicPr>
        <p:blipFill>
          <a:blip r:embed="rId2"/>
          <a:stretch>
            <a:fillRect/>
          </a:stretch>
        </p:blipFill>
        <p:spPr>
          <a:xfrm>
            <a:off x="4641850" y="1802296"/>
            <a:ext cx="2908300" cy="4267200"/>
          </a:xfrm>
          <a:prstGeom prst="rect">
            <a:avLst/>
          </a:prstGeom>
        </p:spPr>
      </p:pic>
    </p:spTree>
    <p:extLst>
      <p:ext uri="{BB962C8B-B14F-4D97-AF65-F5344CB8AC3E}">
        <p14:creationId xmlns:p14="http://schemas.microsoft.com/office/powerpoint/2010/main" val="1311625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2, Lesson 2: Data </a:t>
            </a:r>
            <a:r>
              <a:rPr lang="en-GB" dirty="0"/>
              <a:t>Analysis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US" sz="1800" b="1" kern="100" dirty="0">
                <a:solidFill>
                  <a:schemeClr val="tx2">
                    <a:lumMod val="75000"/>
                    <a:lumOff val="25000"/>
                  </a:schemeClr>
                </a:solidFill>
                <a:ea typeface="Helvetica Neue" panose="02000503000000020004" pitchFamily="2" charset="0"/>
              </a:rPr>
              <a:t>Identify Sales Trends Over Time and Across Various Regions</a:t>
            </a:r>
          </a:p>
        </p:txBody>
      </p:sp>
      <p:pic>
        <p:nvPicPr>
          <p:cNvPr id="3" name="Picture 2" descr="A screenshot of a data&#10;&#10;Description automatically generated">
            <a:extLst>
              <a:ext uri="{FF2B5EF4-FFF2-40B4-BE49-F238E27FC236}">
                <a16:creationId xmlns:a16="http://schemas.microsoft.com/office/drawing/2014/main" id="{49CAA0F4-1895-A0B3-9138-594B8D9A2C68}"/>
              </a:ext>
            </a:extLst>
          </p:cNvPr>
          <p:cNvPicPr>
            <a:picLocks noChangeAspect="1"/>
          </p:cNvPicPr>
          <p:nvPr/>
        </p:nvPicPr>
        <p:blipFill>
          <a:blip r:embed="rId2"/>
          <a:stretch>
            <a:fillRect/>
          </a:stretch>
        </p:blipFill>
        <p:spPr>
          <a:xfrm>
            <a:off x="4692650" y="1789043"/>
            <a:ext cx="2806700" cy="4267200"/>
          </a:xfrm>
          <a:prstGeom prst="rect">
            <a:avLst/>
          </a:prstGeom>
        </p:spPr>
      </p:pic>
    </p:spTree>
    <p:extLst>
      <p:ext uri="{BB962C8B-B14F-4D97-AF65-F5344CB8AC3E}">
        <p14:creationId xmlns:p14="http://schemas.microsoft.com/office/powerpoint/2010/main" val="1974242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3, Lesson 1: Data Visualization Using Excel</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Line Chart</a:t>
            </a:r>
          </a:p>
        </p:txBody>
      </p:sp>
      <p:pic>
        <p:nvPicPr>
          <p:cNvPr id="3" name="Picture 2" descr="A graph showing a line of sales&#10;&#10;Description automatically generated">
            <a:extLst>
              <a:ext uri="{FF2B5EF4-FFF2-40B4-BE49-F238E27FC236}">
                <a16:creationId xmlns:a16="http://schemas.microsoft.com/office/drawing/2014/main" id="{C21FFBCA-98A5-37F1-9B72-2AF6C707B305}"/>
              </a:ext>
            </a:extLst>
          </p:cNvPr>
          <p:cNvPicPr>
            <a:picLocks noChangeAspect="1"/>
          </p:cNvPicPr>
          <p:nvPr/>
        </p:nvPicPr>
        <p:blipFill>
          <a:blip r:embed="rId2"/>
          <a:stretch>
            <a:fillRect/>
          </a:stretch>
        </p:blipFill>
        <p:spPr>
          <a:xfrm>
            <a:off x="3079750" y="1881543"/>
            <a:ext cx="6032500" cy="3759200"/>
          </a:xfrm>
          <a:prstGeom prst="rect">
            <a:avLst/>
          </a:prstGeom>
        </p:spPr>
      </p:pic>
    </p:spTree>
    <p:extLst>
      <p:ext uri="{BB962C8B-B14F-4D97-AF65-F5344CB8AC3E}">
        <p14:creationId xmlns:p14="http://schemas.microsoft.com/office/powerpoint/2010/main" val="1423872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3, Lesson 1: Data Visualization Using Excel</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Bar Chart</a:t>
            </a:r>
          </a:p>
        </p:txBody>
      </p:sp>
      <p:pic>
        <p:nvPicPr>
          <p:cNvPr id="3" name="Picture 2" descr="A graph of blue bars&#10;&#10;Description automatically generated with medium confidence">
            <a:extLst>
              <a:ext uri="{FF2B5EF4-FFF2-40B4-BE49-F238E27FC236}">
                <a16:creationId xmlns:a16="http://schemas.microsoft.com/office/drawing/2014/main" id="{0150A87A-1F46-36C4-E4E0-BA4F90B4289C}"/>
              </a:ext>
            </a:extLst>
          </p:cNvPr>
          <p:cNvPicPr>
            <a:picLocks noChangeAspect="1"/>
          </p:cNvPicPr>
          <p:nvPr/>
        </p:nvPicPr>
        <p:blipFill>
          <a:blip r:embed="rId2"/>
          <a:stretch>
            <a:fillRect/>
          </a:stretch>
        </p:blipFill>
        <p:spPr>
          <a:xfrm>
            <a:off x="3079750" y="1881543"/>
            <a:ext cx="6032500" cy="3759200"/>
          </a:xfrm>
          <a:prstGeom prst="rect">
            <a:avLst/>
          </a:prstGeom>
        </p:spPr>
      </p:pic>
    </p:spTree>
    <p:extLst>
      <p:ext uri="{BB962C8B-B14F-4D97-AF65-F5344CB8AC3E}">
        <p14:creationId xmlns:p14="http://schemas.microsoft.com/office/powerpoint/2010/main" val="3118133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3, Lesson 1: Data Visualization Using Excel</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Sunburst Chart</a:t>
            </a:r>
          </a:p>
        </p:txBody>
      </p:sp>
      <p:pic>
        <p:nvPicPr>
          <p:cNvPr id="3" name="Picture 2" descr="A colorful circle chart with numbers&#10;&#10;Description automatically generated">
            <a:extLst>
              <a:ext uri="{FF2B5EF4-FFF2-40B4-BE49-F238E27FC236}">
                <a16:creationId xmlns:a16="http://schemas.microsoft.com/office/drawing/2014/main" id="{742CC746-07A1-F25C-5C60-E410049399B3}"/>
              </a:ext>
            </a:extLst>
          </p:cNvPr>
          <p:cNvPicPr>
            <a:picLocks noChangeAspect="1"/>
          </p:cNvPicPr>
          <p:nvPr/>
        </p:nvPicPr>
        <p:blipFill>
          <a:blip r:embed="rId2"/>
          <a:stretch>
            <a:fillRect/>
          </a:stretch>
        </p:blipFill>
        <p:spPr>
          <a:xfrm>
            <a:off x="2755900" y="1906943"/>
            <a:ext cx="6680200" cy="3708400"/>
          </a:xfrm>
          <a:prstGeom prst="rect">
            <a:avLst/>
          </a:prstGeom>
        </p:spPr>
      </p:pic>
    </p:spTree>
    <p:extLst>
      <p:ext uri="{BB962C8B-B14F-4D97-AF65-F5344CB8AC3E}">
        <p14:creationId xmlns:p14="http://schemas.microsoft.com/office/powerpoint/2010/main" val="220108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3, Lesson 1: Data Visualization Using Excel</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Scatter Plot</a:t>
            </a:r>
          </a:p>
        </p:txBody>
      </p:sp>
      <p:pic>
        <p:nvPicPr>
          <p:cNvPr id="3" name="Picture 2" descr="A graph with blue dots&#10;&#10;Description automatically generated">
            <a:extLst>
              <a:ext uri="{FF2B5EF4-FFF2-40B4-BE49-F238E27FC236}">
                <a16:creationId xmlns:a16="http://schemas.microsoft.com/office/drawing/2014/main" id="{047B64E9-5495-3937-7990-31B383DE6ADE}"/>
              </a:ext>
            </a:extLst>
          </p:cNvPr>
          <p:cNvPicPr>
            <a:picLocks noChangeAspect="1"/>
          </p:cNvPicPr>
          <p:nvPr/>
        </p:nvPicPr>
        <p:blipFill>
          <a:blip r:embed="rId2"/>
          <a:stretch>
            <a:fillRect/>
          </a:stretch>
        </p:blipFill>
        <p:spPr>
          <a:xfrm>
            <a:off x="3285435" y="2046222"/>
            <a:ext cx="5621130" cy="3429842"/>
          </a:xfrm>
          <a:prstGeom prst="rect">
            <a:avLst/>
          </a:prstGeom>
        </p:spPr>
      </p:pic>
    </p:spTree>
    <p:extLst>
      <p:ext uri="{BB962C8B-B14F-4D97-AF65-F5344CB8AC3E}">
        <p14:creationId xmlns:p14="http://schemas.microsoft.com/office/powerpoint/2010/main" val="718893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a:bodyPr>
          <a:lstStyle/>
          <a:p>
            <a:r>
              <a:rPr lang="en-US" dirty="0"/>
              <a:t>Module 3, Lesson 2: Statistical Analysis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Regression Analysis</a:t>
            </a:r>
          </a:p>
        </p:txBody>
      </p:sp>
      <p:pic>
        <p:nvPicPr>
          <p:cNvPr id="3" name="Picture 2" descr="A screenshot of a spreadsheet&#10;&#10;Description automatically generated">
            <a:extLst>
              <a:ext uri="{FF2B5EF4-FFF2-40B4-BE49-F238E27FC236}">
                <a16:creationId xmlns:a16="http://schemas.microsoft.com/office/drawing/2014/main" id="{362196D4-DD71-C979-3847-EB6ABA0CC23C}"/>
              </a:ext>
            </a:extLst>
          </p:cNvPr>
          <p:cNvPicPr>
            <a:picLocks noChangeAspect="1"/>
          </p:cNvPicPr>
          <p:nvPr/>
        </p:nvPicPr>
        <p:blipFill>
          <a:blip r:embed="rId2"/>
          <a:stretch>
            <a:fillRect/>
          </a:stretch>
        </p:blipFill>
        <p:spPr>
          <a:xfrm>
            <a:off x="2209800" y="2133214"/>
            <a:ext cx="7772400" cy="3255857"/>
          </a:xfrm>
          <a:prstGeom prst="rect">
            <a:avLst/>
          </a:prstGeom>
        </p:spPr>
      </p:pic>
    </p:spTree>
    <p:extLst>
      <p:ext uri="{BB962C8B-B14F-4D97-AF65-F5344CB8AC3E}">
        <p14:creationId xmlns:p14="http://schemas.microsoft.com/office/powerpoint/2010/main" val="3690328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4, Lesson 1: Basic Tableau Visualizations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Entity Relationships</a:t>
            </a:r>
          </a:p>
        </p:txBody>
      </p:sp>
      <p:pic>
        <p:nvPicPr>
          <p:cNvPr id="3" name="Picture 2" descr="A screenshot of a computer&#10;&#10;Description automatically generated">
            <a:extLst>
              <a:ext uri="{FF2B5EF4-FFF2-40B4-BE49-F238E27FC236}">
                <a16:creationId xmlns:a16="http://schemas.microsoft.com/office/drawing/2014/main" id="{B0A45729-EA10-2B54-DCFD-05874D4146C5}"/>
              </a:ext>
            </a:extLst>
          </p:cNvPr>
          <p:cNvPicPr>
            <a:picLocks noChangeAspect="1"/>
          </p:cNvPicPr>
          <p:nvPr/>
        </p:nvPicPr>
        <p:blipFill>
          <a:blip r:embed="rId2"/>
          <a:stretch>
            <a:fillRect/>
          </a:stretch>
        </p:blipFill>
        <p:spPr>
          <a:xfrm>
            <a:off x="2209800" y="1950498"/>
            <a:ext cx="7772400" cy="3621290"/>
          </a:xfrm>
          <a:prstGeom prst="rect">
            <a:avLst/>
          </a:prstGeom>
        </p:spPr>
      </p:pic>
    </p:spTree>
    <p:extLst>
      <p:ext uri="{BB962C8B-B14F-4D97-AF65-F5344CB8AC3E}">
        <p14:creationId xmlns:p14="http://schemas.microsoft.com/office/powerpoint/2010/main" val="277530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E448-B479-4286-6380-B6FF4983CFB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60901865-9A23-42C4-7876-F5CBED683023}"/>
              </a:ext>
            </a:extLst>
          </p:cNvPr>
          <p:cNvSpPr>
            <a:spLocks noGrp="1"/>
          </p:cNvSpPr>
          <p:nvPr>
            <p:ph idx="1"/>
          </p:nvPr>
        </p:nvSpPr>
        <p:spPr>
          <a:xfrm>
            <a:off x="838200" y="1345324"/>
            <a:ext cx="7405255" cy="4831639"/>
          </a:xfrm>
        </p:spPr>
        <p:txBody>
          <a:bodyPr>
            <a:normAutofit/>
          </a:bodyPr>
          <a:lstStyle/>
          <a:p>
            <a:pPr marL="0" indent="0" algn="l">
              <a:buNone/>
            </a:pP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You have recently been appointed as a BI Analyst by a leading retail chain that operates globally, renowned for its diverse product offerings and commitment to customer satisfaction.</a:t>
            </a:r>
          </a:p>
          <a:p>
            <a:pPr marL="0" indent="0" algn="l">
              <a:buNone/>
            </a:pP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T</a:t>
            </a: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o maintain its competitive edge and optimize business performance, the company is leveraging data-driven insights to enhance sales strategies and operational efficiency</a:t>
            </a:r>
            <a:r>
              <a:rPr lang="en-US" sz="16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a:t>
            </a:r>
            <a:br>
              <a:rPr lang="en-US" sz="1600" dirty="0"/>
            </a:br>
            <a:endParaRPr lang="en-US" sz="2000" dirty="0"/>
          </a:p>
        </p:txBody>
      </p:sp>
      <p:pic>
        <p:nvPicPr>
          <p:cNvPr id="3074" name="Picture 2" descr="Full and empty shopping cart symbol shop and sale icon">
            <a:extLst>
              <a:ext uri="{FF2B5EF4-FFF2-40B4-BE49-F238E27FC236}">
                <a16:creationId xmlns:a16="http://schemas.microsoft.com/office/drawing/2014/main" id="{8882E48B-A805-FFC8-16B8-7D843F216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068"/>
          <a:stretch/>
        </p:blipFill>
        <p:spPr bwMode="auto">
          <a:xfrm>
            <a:off x="8700654" y="2409175"/>
            <a:ext cx="2231149" cy="203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956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4, Lesson 1: Basic Tableau Visualizations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Line Chart</a:t>
            </a:r>
          </a:p>
        </p:txBody>
      </p:sp>
      <p:pic>
        <p:nvPicPr>
          <p:cNvPr id="3" name="Picture 2" descr="A graph of different colored lines&#10;&#10;Description automatically generated">
            <a:extLst>
              <a:ext uri="{FF2B5EF4-FFF2-40B4-BE49-F238E27FC236}">
                <a16:creationId xmlns:a16="http://schemas.microsoft.com/office/drawing/2014/main" id="{16C59469-2548-EF73-3F7A-E3175C60B953}"/>
              </a:ext>
            </a:extLst>
          </p:cNvPr>
          <p:cNvPicPr>
            <a:picLocks noChangeAspect="1"/>
          </p:cNvPicPr>
          <p:nvPr/>
        </p:nvPicPr>
        <p:blipFill>
          <a:blip r:embed="rId2"/>
          <a:stretch>
            <a:fillRect/>
          </a:stretch>
        </p:blipFill>
        <p:spPr>
          <a:xfrm>
            <a:off x="2209800" y="1890891"/>
            <a:ext cx="7772400" cy="3740504"/>
          </a:xfrm>
          <a:prstGeom prst="rect">
            <a:avLst/>
          </a:prstGeom>
        </p:spPr>
      </p:pic>
    </p:spTree>
    <p:extLst>
      <p:ext uri="{BB962C8B-B14F-4D97-AF65-F5344CB8AC3E}">
        <p14:creationId xmlns:p14="http://schemas.microsoft.com/office/powerpoint/2010/main" val="283533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4, Lesson 1: Basic Tableau Visualizations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Bar Chart</a:t>
            </a:r>
          </a:p>
        </p:txBody>
      </p:sp>
      <p:pic>
        <p:nvPicPr>
          <p:cNvPr id="3" name="Picture 2" descr="A screenshot of a graph&#10;&#10;Description automatically generated">
            <a:extLst>
              <a:ext uri="{FF2B5EF4-FFF2-40B4-BE49-F238E27FC236}">
                <a16:creationId xmlns:a16="http://schemas.microsoft.com/office/drawing/2014/main" id="{B1B07A6F-B6E2-422B-3EDF-F229A99804DC}"/>
              </a:ext>
            </a:extLst>
          </p:cNvPr>
          <p:cNvPicPr>
            <a:picLocks noChangeAspect="1"/>
          </p:cNvPicPr>
          <p:nvPr/>
        </p:nvPicPr>
        <p:blipFill>
          <a:blip r:embed="rId2"/>
          <a:stretch>
            <a:fillRect/>
          </a:stretch>
        </p:blipFill>
        <p:spPr>
          <a:xfrm>
            <a:off x="2209800" y="1890891"/>
            <a:ext cx="7772400" cy="3740504"/>
          </a:xfrm>
          <a:prstGeom prst="rect">
            <a:avLst/>
          </a:prstGeom>
        </p:spPr>
      </p:pic>
    </p:spTree>
    <p:extLst>
      <p:ext uri="{BB962C8B-B14F-4D97-AF65-F5344CB8AC3E}">
        <p14:creationId xmlns:p14="http://schemas.microsoft.com/office/powerpoint/2010/main" val="2306907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4, Lesson 1: Basic Tableau Visualizations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Scatter Plot</a:t>
            </a:r>
          </a:p>
        </p:txBody>
      </p:sp>
      <p:pic>
        <p:nvPicPr>
          <p:cNvPr id="3" name="Picture 2" descr="A screenshot of a graph&#10;&#10;Description automatically generated">
            <a:extLst>
              <a:ext uri="{FF2B5EF4-FFF2-40B4-BE49-F238E27FC236}">
                <a16:creationId xmlns:a16="http://schemas.microsoft.com/office/drawing/2014/main" id="{F1C54C55-70BB-7056-6CBE-F3ACA55B0DB2}"/>
              </a:ext>
            </a:extLst>
          </p:cNvPr>
          <p:cNvPicPr>
            <a:picLocks noChangeAspect="1"/>
          </p:cNvPicPr>
          <p:nvPr/>
        </p:nvPicPr>
        <p:blipFill>
          <a:blip r:embed="rId2"/>
          <a:stretch>
            <a:fillRect/>
          </a:stretch>
        </p:blipFill>
        <p:spPr>
          <a:xfrm>
            <a:off x="2209800" y="1862450"/>
            <a:ext cx="7772400" cy="4225304"/>
          </a:xfrm>
          <a:prstGeom prst="rect">
            <a:avLst/>
          </a:prstGeom>
        </p:spPr>
      </p:pic>
    </p:spTree>
    <p:extLst>
      <p:ext uri="{BB962C8B-B14F-4D97-AF65-F5344CB8AC3E}">
        <p14:creationId xmlns:p14="http://schemas.microsoft.com/office/powerpoint/2010/main" val="274305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4, Lesson 1: Basic Tableau Visualizations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Packed Bubbles Chart</a:t>
            </a:r>
          </a:p>
        </p:txBody>
      </p:sp>
      <p:pic>
        <p:nvPicPr>
          <p:cNvPr id="3" name="Picture 2" descr="A screenshot of a computer&#10;&#10;Description automatically generated">
            <a:extLst>
              <a:ext uri="{FF2B5EF4-FFF2-40B4-BE49-F238E27FC236}">
                <a16:creationId xmlns:a16="http://schemas.microsoft.com/office/drawing/2014/main" id="{DF21B435-3FE9-A93C-D0E9-12904ADF56E3}"/>
              </a:ext>
            </a:extLst>
          </p:cNvPr>
          <p:cNvPicPr>
            <a:picLocks noChangeAspect="1"/>
          </p:cNvPicPr>
          <p:nvPr/>
        </p:nvPicPr>
        <p:blipFill>
          <a:blip r:embed="rId2"/>
          <a:stretch>
            <a:fillRect/>
          </a:stretch>
        </p:blipFill>
        <p:spPr>
          <a:xfrm>
            <a:off x="2209800" y="1873600"/>
            <a:ext cx="7772400" cy="4225304"/>
          </a:xfrm>
          <a:prstGeom prst="rect">
            <a:avLst/>
          </a:prstGeom>
        </p:spPr>
      </p:pic>
    </p:spTree>
    <p:extLst>
      <p:ext uri="{BB962C8B-B14F-4D97-AF65-F5344CB8AC3E}">
        <p14:creationId xmlns:p14="http://schemas.microsoft.com/office/powerpoint/2010/main" val="2496095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735491" cy="685909"/>
          </a:xfrm>
        </p:spPr>
        <p:txBody>
          <a:bodyPr>
            <a:normAutofit fontScale="90000"/>
          </a:bodyPr>
          <a:lstStyle/>
          <a:p>
            <a:r>
              <a:rPr lang="en-US" dirty="0"/>
              <a:t>Module 4, Lesson 2: Advanced Visualizations Using Tableau</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Dashboard</a:t>
            </a:r>
          </a:p>
        </p:txBody>
      </p:sp>
      <p:pic>
        <p:nvPicPr>
          <p:cNvPr id="3" name="Picture 2" descr="A screenshot of a computer&#10;&#10;Description automatically generated">
            <a:extLst>
              <a:ext uri="{FF2B5EF4-FFF2-40B4-BE49-F238E27FC236}">
                <a16:creationId xmlns:a16="http://schemas.microsoft.com/office/drawing/2014/main" id="{8F1D5D7D-4048-CBB4-4C17-0D971A2AC913}"/>
              </a:ext>
            </a:extLst>
          </p:cNvPr>
          <p:cNvPicPr>
            <a:picLocks noChangeAspect="1"/>
          </p:cNvPicPr>
          <p:nvPr/>
        </p:nvPicPr>
        <p:blipFill>
          <a:blip r:embed="rId2"/>
          <a:stretch>
            <a:fillRect/>
          </a:stretch>
        </p:blipFill>
        <p:spPr>
          <a:xfrm>
            <a:off x="2319744" y="1855485"/>
            <a:ext cx="7772400" cy="3811316"/>
          </a:xfrm>
          <a:prstGeom prst="rect">
            <a:avLst/>
          </a:prstGeom>
        </p:spPr>
      </p:pic>
    </p:spTree>
    <p:extLst>
      <p:ext uri="{BB962C8B-B14F-4D97-AF65-F5344CB8AC3E}">
        <p14:creationId xmlns:p14="http://schemas.microsoft.com/office/powerpoint/2010/main" val="3451374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838199" y="365125"/>
            <a:ext cx="10735491" cy="685909"/>
          </a:xfrm>
        </p:spPr>
        <p:txBody>
          <a:bodyPr>
            <a:normAutofit fontScale="90000"/>
          </a:bodyPr>
          <a:lstStyle/>
          <a:p>
            <a:r>
              <a:rPr lang="en-US" dirty="0"/>
              <a:t>Module 4, Lesson 2: Advanced Visualizations Using Tableau</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indent="0" algn="ctr">
              <a:lnSpc>
                <a:spcPct val="115000"/>
              </a:lnSpc>
              <a:buNone/>
            </a:pPr>
            <a:r>
              <a:rPr lang="en-IN" sz="1800" b="1" kern="100" dirty="0">
                <a:solidFill>
                  <a:schemeClr val="tx2">
                    <a:lumMod val="75000"/>
                    <a:lumOff val="25000"/>
                  </a:schemeClr>
                </a:solidFill>
                <a:ea typeface="Helvetica Neue" panose="02000503000000020004" pitchFamily="2" charset="0"/>
              </a:rPr>
              <a:t>Filtered Dashboard</a:t>
            </a:r>
          </a:p>
        </p:txBody>
      </p:sp>
      <p:pic>
        <p:nvPicPr>
          <p:cNvPr id="6" name="Picture 5" descr="A screenshot of a computer&#10;&#10;Description automatically generated">
            <a:extLst>
              <a:ext uri="{FF2B5EF4-FFF2-40B4-BE49-F238E27FC236}">
                <a16:creationId xmlns:a16="http://schemas.microsoft.com/office/drawing/2014/main" id="{CDB0DC91-313E-FD85-C096-09670D8D1E67}"/>
              </a:ext>
            </a:extLst>
          </p:cNvPr>
          <p:cNvPicPr>
            <a:picLocks noChangeAspect="1"/>
          </p:cNvPicPr>
          <p:nvPr/>
        </p:nvPicPr>
        <p:blipFill>
          <a:blip r:embed="rId2"/>
          <a:stretch>
            <a:fillRect/>
          </a:stretch>
        </p:blipFill>
        <p:spPr>
          <a:xfrm>
            <a:off x="2319744" y="1855485"/>
            <a:ext cx="7772400" cy="3811316"/>
          </a:xfrm>
          <a:prstGeom prst="rect">
            <a:avLst/>
          </a:prstGeom>
        </p:spPr>
      </p:pic>
    </p:spTree>
    <p:extLst>
      <p:ext uri="{BB962C8B-B14F-4D97-AF65-F5344CB8AC3E}">
        <p14:creationId xmlns:p14="http://schemas.microsoft.com/office/powerpoint/2010/main" val="3947480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Discussion</a:t>
            </a:r>
          </a:p>
        </p:txBody>
      </p:sp>
      <p:pic>
        <p:nvPicPr>
          <p:cNvPr id="2" name="Picture 1">
            <a:extLst>
              <a:ext uri="{FF2B5EF4-FFF2-40B4-BE49-F238E27FC236}">
                <a16:creationId xmlns:a16="http://schemas.microsoft.com/office/drawing/2014/main" id="{02BB584D-563E-8615-8297-21E0DA2953EC}"/>
              </a:ext>
            </a:extLst>
          </p:cNvPr>
          <p:cNvPicPr>
            <a:picLocks noChangeAspect="1"/>
          </p:cNvPicPr>
          <p:nvPr/>
        </p:nvPicPr>
        <p:blipFill>
          <a:blip r:embed="rId2"/>
          <a:stretch>
            <a:fillRect/>
          </a:stretch>
        </p:blipFill>
        <p:spPr>
          <a:xfrm>
            <a:off x="4711700" y="1720488"/>
            <a:ext cx="2768600" cy="2476500"/>
          </a:xfrm>
          <a:prstGeom prst="rect">
            <a:avLst/>
          </a:prstGeom>
        </p:spPr>
      </p:pic>
    </p:spTree>
    <p:extLst>
      <p:ext uri="{BB962C8B-B14F-4D97-AF65-F5344CB8AC3E}">
        <p14:creationId xmlns:p14="http://schemas.microsoft.com/office/powerpoint/2010/main" val="420836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Insights</a:t>
            </a:r>
          </a:p>
        </p:txBody>
      </p:sp>
      <p:sp>
        <p:nvSpPr>
          <p:cNvPr id="2" name="Rounded Rectangle 1">
            <a:extLst>
              <a:ext uri="{FF2B5EF4-FFF2-40B4-BE49-F238E27FC236}">
                <a16:creationId xmlns:a16="http://schemas.microsoft.com/office/drawing/2014/main" id="{B5179851-9EFB-9762-1871-8D13BB1584D8}"/>
              </a:ext>
            </a:extLst>
          </p:cNvPr>
          <p:cNvSpPr/>
          <p:nvPr/>
        </p:nvSpPr>
        <p:spPr>
          <a:xfrm>
            <a:off x="1080744" y="1600200"/>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 of products generate 85% of Total Sales</a:t>
            </a:r>
          </a:p>
        </p:txBody>
      </p:sp>
      <p:sp>
        <p:nvSpPr>
          <p:cNvPr id="3" name="Rounded Rectangle 2">
            <a:extLst>
              <a:ext uri="{FF2B5EF4-FFF2-40B4-BE49-F238E27FC236}">
                <a16:creationId xmlns:a16="http://schemas.microsoft.com/office/drawing/2014/main" id="{2F934C5E-E295-D474-B87D-FAE56D24E7E5}"/>
              </a:ext>
            </a:extLst>
          </p:cNvPr>
          <p:cNvSpPr/>
          <p:nvPr/>
        </p:nvSpPr>
        <p:spPr>
          <a:xfrm>
            <a:off x="3662248" y="1600200"/>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reached their peak in January 2017 across all stores</a:t>
            </a:r>
          </a:p>
        </p:txBody>
      </p:sp>
      <p:sp>
        <p:nvSpPr>
          <p:cNvPr id="6" name="Rounded Rectangle 5">
            <a:extLst>
              <a:ext uri="{FF2B5EF4-FFF2-40B4-BE49-F238E27FC236}">
                <a16:creationId xmlns:a16="http://schemas.microsoft.com/office/drawing/2014/main" id="{E67C895F-9F59-BA68-DED5-CD14FD67FB42}"/>
              </a:ext>
            </a:extLst>
          </p:cNvPr>
          <p:cNvSpPr/>
          <p:nvPr/>
        </p:nvSpPr>
        <p:spPr>
          <a:xfrm>
            <a:off x="6243752" y="1600200"/>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Edinburgh and Helsinki stores show superior sales performance across a broad range of products</a:t>
            </a:r>
          </a:p>
        </p:txBody>
      </p:sp>
      <p:sp>
        <p:nvSpPr>
          <p:cNvPr id="7" name="Rounded Rectangle 6">
            <a:extLst>
              <a:ext uri="{FF2B5EF4-FFF2-40B4-BE49-F238E27FC236}">
                <a16:creationId xmlns:a16="http://schemas.microsoft.com/office/drawing/2014/main" id="{8099F442-DEB9-1293-D713-E9083A3F0248}"/>
              </a:ext>
            </a:extLst>
          </p:cNvPr>
          <p:cNvSpPr/>
          <p:nvPr/>
        </p:nvSpPr>
        <p:spPr>
          <a:xfrm>
            <a:off x="8825256" y="1600200"/>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Vienna stores have consistently low sales performance which accounts for only 3.6% of Total Revenue</a:t>
            </a:r>
          </a:p>
        </p:txBody>
      </p:sp>
      <p:sp>
        <p:nvSpPr>
          <p:cNvPr id="8" name="Rounded Rectangle 7">
            <a:extLst>
              <a:ext uri="{FF2B5EF4-FFF2-40B4-BE49-F238E27FC236}">
                <a16:creationId xmlns:a16="http://schemas.microsoft.com/office/drawing/2014/main" id="{7863D522-2377-8FFA-E362-7B5193D999C3}"/>
              </a:ext>
            </a:extLst>
          </p:cNvPr>
          <p:cNvSpPr/>
          <p:nvPr/>
        </p:nvSpPr>
        <p:spPr>
          <a:xfrm>
            <a:off x="1080744" y="3761143"/>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Stock levels are too high during off-season and show minimal impact on sales performance</a:t>
            </a:r>
          </a:p>
        </p:txBody>
      </p:sp>
      <p:sp>
        <p:nvSpPr>
          <p:cNvPr id="9" name="Rounded Rectangle 8">
            <a:extLst>
              <a:ext uri="{FF2B5EF4-FFF2-40B4-BE49-F238E27FC236}">
                <a16:creationId xmlns:a16="http://schemas.microsoft.com/office/drawing/2014/main" id="{C88912B6-57D5-6C22-84CE-C7FBD061C2EA}"/>
              </a:ext>
            </a:extLst>
          </p:cNvPr>
          <p:cNvSpPr/>
          <p:nvPr/>
        </p:nvSpPr>
        <p:spPr>
          <a:xfrm>
            <a:off x="3662248" y="3756744"/>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Many products don’t generate revenue and should be reviewed to minimize stock</a:t>
            </a:r>
          </a:p>
        </p:txBody>
      </p:sp>
      <p:sp>
        <p:nvSpPr>
          <p:cNvPr id="10" name="Rounded Rectangle 9">
            <a:extLst>
              <a:ext uri="{FF2B5EF4-FFF2-40B4-BE49-F238E27FC236}">
                <a16:creationId xmlns:a16="http://schemas.microsoft.com/office/drawing/2014/main" id="{409349E3-DAC9-C9F0-A8EB-36983D5D118D}"/>
              </a:ext>
            </a:extLst>
          </p:cNvPr>
          <p:cNvSpPr/>
          <p:nvPr/>
        </p:nvSpPr>
        <p:spPr>
          <a:xfrm>
            <a:off x="6243752" y="3756744"/>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P0129 has generated the highest revenue across stores in multiple cities</a:t>
            </a:r>
          </a:p>
        </p:txBody>
      </p:sp>
      <p:sp>
        <p:nvSpPr>
          <p:cNvPr id="11" name="Rounded Rectangle 10">
            <a:extLst>
              <a:ext uri="{FF2B5EF4-FFF2-40B4-BE49-F238E27FC236}">
                <a16:creationId xmlns:a16="http://schemas.microsoft.com/office/drawing/2014/main" id="{F1B4A72E-018B-7287-AD93-9C27C90BD415}"/>
              </a:ext>
            </a:extLst>
          </p:cNvPr>
          <p:cNvSpPr/>
          <p:nvPr/>
        </p:nvSpPr>
        <p:spPr>
          <a:xfrm>
            <a:off x="8825256" y="3756744"/>
            <a:ext cx="22860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Products P0282 and Po438 have recorded the highest sales volumes</a:t>
            </a:r>
          </a:p>
        </p:txBody>
      </p:sp>
    </p:spTree>
    <p:extLst>
      <p:ext uri="{BB962C8B-B14F-4D97-AF65-F5344CB8AC3E}">
        <p14:creationId xmlns:p14="http://schemas.microsoft.com/office/powerpoint/2010/main" val="297151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Recommendations</a:t>
            </a:r>
          </a:p>
        </p:txBody>
      </p:sp>
      <p:sp>
        <p:nvSpPr>
          <p:cNvPr id="2" name="Rounded Rectangle 1">
            <a:extLst>
              <a:ext uri="{FF2B5EF4-FFF2-40B4-BE49-F238E27FC236}">
                <a16:creationId xmlns:a16="http://schemas.microsoft.com/office/drawing/2014/main" id="{25D1434D-3A6A-6D66-B991-3F810CE99CCA}"/>
              </a:ext>
            </a:extLst>
          </p:cNvPr>
          <p:cNvSpPr/>
          <p:nvPr/>
        </p:nvSpPr>
        <p:spPr>
          <a:xfrm>
            <a:off x="2438400" y="1637562"/>
            <a:ext cx="7315200" cy="912307"/>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Implement sales promotions for top-performing products and clearance sales for any long-standing items still in stock</a:t>
            </a:r>
          </a:p>
        </p:txBody>
      </p:sp>
      <p:sp>
        <p:nvSpPr>
          <p:cNvPr id="3" name="Rounded Rectangle 2">
            <a:extLst>
              <a:ext uri="{FF2B5EF4-FFF2-40B4-BE49-F238E27FC236}">
                <a16:creationId xmlns:a16="http://schemas.microsoft.com/office/drawing/2014/main" id="{9A116A6D-BC4C-ABE3-B9B4-BE0F4A2163F4}"/>
              </a:ext>
            </a:extLst>
          </p:cNvPr>
          <p:cNvSpPr/>
          <p:nvPr/>
        </p:nvSpPr>
        <p:spPr>
          <a:xfrm>
            <a:off x="2438400" y="4188185"/>
            <a:ext cx="7315200" cy="684898"/>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underperforming products at each store location</a:t>
            </a:r>
          </a:p>
        </p:txBody>
      </p:sp>
      <p:sp>
        <p:nvSpPr>
          <p:cNvPr id="6" name="Rounded Rectangle 5">
            <a:extLst>
              <a:ext uri="{FF2B5EF4-FFF2-40B4-BE49-F238E27FC236}">
                <a16:creationId xmlns:a16="http://schemas.microsoft.com/office/drawing/2014/main" id="{ACADA5D8-9D48-906B-AE1E-7322EE4CB277}"/>
              </a:ext>
            </a:extLst>
          </p:cNvPr>
          <p:cNvSpPr/>
          <p:nvPr/>
        </p:nvSpPr>
        <p:spPr>
          <a:xfrm>
            <a:off x="2438400" y="2683227"/>
            <a:ext cx="7315200" cy="13716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 product range across all stores to minimize holding costs and ensuring increased availability of top-performing products while minimizing or eliminating stock levels for underperforming products</a:t>
            </a:r>
          </a:p>
        </p:txBody>
      </p:sp>
      <p:sp>
        <p:nvSpPr>
          <p:cNvPr id="7" name="Rounded Rectangle 6">
            <a:extLst>
              <a:ext uri="{FF2B5EF4-FFF2-40B4-BE49-F238E27FC236}">
                <a16:creationId xmlns:a16="http://schemas.microsoft.com/office/drawing/2014/main" id="{E6F57407-C91C-F913-4801-94E1A03E150A}"/>
              </a:ext>
            </a:extLst>
          </p:cNvPr>
          <p:cNvSpPr/>
          <p:nvPr/>
        </p:nvSpPr>
        <p:spPr>
          <a:xfrm>
            <a:off x="2438400" y="5006441"/>
            <a:ext cx="7315200" cy="684898"/>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Cut operational expenses at store locations with low revenue</a:t>
            </a:r>
          </a:p>
        </p:txBody>
      </p:sp>
    </p:spTree>
    <p:extLst>
      <p:ext uri="{BB962C8B-B14F-4D97-AF65-F5344CB8AC3E}">
        <p14:creationId xmlns:p14="http://schemas.microsoft.com/office/powerpoint/2010/main" val="3139423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Conclusion</a:t>
            </a:r>
          </a:p>
        </p:txBody>
      </p:sp>
      <p:pic>
        <p:nvPicPr>
          <p:cNvPr id="8194" name="Picture 2" descr="Оutcome . Vector linear icon on a white background.">
            <a:extLst>
              <a:ext uri="{FF2B5EF4-FFF2-40B4-BE49-F238E27FC236}">
                <a16:creationId xmlns:a16="http://schemas.microsoft.com/office/drawing/2014/main" id="{EF06D9A6-4D21-135F-20F3-0F30A514A8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22" t="23552" r="23896" b="26988"/>
          <a:stretch/>
        </p:blipFill>
        <p:spPr bwMode="auto">
          <a:xfrm>
            <a:off x="4900747" y="1841863"/>
            <a:ext cx="2390503" cy="220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5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Methodology</a:t>
            </a:r>
          </a:p>
        </p:txBody>
      </p:sp>
      <p:pic>
        <p:nvPicPr>
          <p:cNvPr id="2" name="Picture 1">
            <a:extLst>
              <a:ext uri="{FF2B5EF4-FFF2-40B4-BE49-F238E27FC236}">
                <a16:creationId xmlns:a16="http://schemas.microsoft.com/office/drawing/2014/main" id="{36B8D1DF-6615-DA86-8A6C-3AA5548DCD70}"/>
              </a:ext>
            </a:extLst>
          </p:cNvPr>
          <p:cNvPicPr>
            <a:picLocks noChangeAspect="1"/>
          </p:cNvPicPr>
          <p:nvPr/>
        </p:nvPicPr>
        <p:blipFill>
          <a:blip r:embed="rId2"/>
          <a:stretch>
            <a:fillRect/>
          </a:stretch>
        </p:blipFill>
        <p:spPr>
          <a:xfrm>
            <a:off x="4832350" y="1678396"/>
            <a:ext cx="2527300" cy="2273300"/>
          </a:xfrm>
          <a:prstGeom prst="rect">
            <a:avLst/>
          </a:prstGeom>
        </p:spPr>
      </p:pic>
    </p:spTree>
    <p:extLst>
      <p:ext uri="{BB962C8B-B14F-4D97-AF65-F5344CB8AC3E}">
        <p14:creationId xmlns:p14="http://schemas.microsoft.com/office/powerpoint/2010/main" val="2918927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Summary</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nSpc>
                <a:spcPct val="100000"/>
              </a:lnSpc>
              <a:spcAft>
                <a:spcPts val="800"/>
              </a:spcAft>
              <a:buNone/>
            </a:pPr>
            <a:r>
              <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rPr>
              <a:t>The following areas will require regular attention to achieve a more balanced and efficient operation, stabilize revenue, and reduce any unnecessary costs throughout the year:</a:t>
            </a:r>
          </a:p>
          <a:p>
            <a:pPr>
              <a:lnSpc>
                <a:spcPct val="100000"/>
              </a:lnSpc>
              <a:spcAft>
                <a:spcPts val="800"/>
              </a:spcAft>
            </a:pPr>
            <a:r>
              <a:rPr lang="en-IN" sz="1600" b="1" kern="100" dirty="0">
                <a:solidFill>
                  <a:schemeClr val="tx2">
                    <a:lumMod val="75000"/>
                    <a:lumOff val="25000"/>
                  </a:schemeClr>
                </a:solidFill>
                <a:latin typeface="Aptos" panose="020B0004020202020204" pitchFamily="34" charset="0"/>
                <a:ea typeface="Aptos" panose="020B0004020202020204" pitchFamily="34" charset="0"/>
                <a:cs typeface="Times New Roman" panose="02020603050405020304" pitchFamily="18" charset="0"/>
              </a:rPr>
              <a:t>Implement clearance sales for long-standing items and other sales promotions</a:t>
            </a:r>
          </a:p>
          <a:p>
            <a:pPr>
              <a:lnSpc>
                <a:spcPct val="115000"/>
              </a:lnSpc>
              <a:spcAft>
                <a:spcPts val="800"/>
              </a:spcAft>
            </a:pPr>
            <a:r>
              <a:rPr lang="en-IN" sz="16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rPr>
              <a:t>Review product range at each store location</a:t>
            </a:r>
          </a:p>
          <a:p>
            <a:pPr>
              <a:lnSpc>
                <a:spcPct val="115000"/>
              </a:lnSpc>
              <a:spcAft>
                <a:spcPts val="800"/>
              </a:spcAft>
            </a:pPr>
            <a:r>
              <a:rPr lang="en-IN" sz="1600" b="1" kern="100" dirty="0">
                <a:solidFill>
                  <a:schemeClr val="tx2">
                    <a:lumMod val="75000"/>
                    <a:lumOff val="25000"/>
                  </a:schemeClr>
                </a:solidFill>
                <a:latin typeface="Aptos" panose="020B0004020202020204" pitchFamily="34" charset="0"/>
                <a:ea typeface="Aptos" panose="020B0004020202020204" pitchFamily="34" charset="0"/>
                <a:cs typeface="Times New Roman" panose="02020603050405020304" pitchFamily="18" charset="0"/>
              </a:rPr>
              <a:t>Remove underperforming products from stores</a:t>
            </a:r>
            <a:endParaRPr lang="en-IN" sz="16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600" b="1" kern="100" dirty="0">
                <a:solidFill>
                  <a:schemeClr val="tx2">
                    <a:lumMod val="75000"/>
                    <a:lumOff val="25000"/>
                  </a:schemeClr>
                </a:solidFill>
                <a:latin typeface="Aptos" panose="020B0004020202020204" pitchFamily="34" charset="0"/>
                <a:ea typeface="Aptos" panose="020B0004020202020204" pitchFamily="34" charset="0"/>
                <a:cs typeface="Times New Roman" panose="02020603050405020304" pitchFamily="18" charset="0"/>
              </a:rPr>
              <a:t>Review and streamline stock levels to minimize holding costs</a:t>
            </a:r>
          </a:p>
          <a:p>
            <a:pPr>
              <a:lnSpc>
                <a:spcPct val="115000"/>
              </a:lnSpc>
              <a:spcAft>
                <a:spcPts val="800"/>
              </a:spcAft>
            </a:pPr>
            <a:r>
              <a:rPr lang="en-IN" sz="16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rPr>
              <a:t>Cut operational expenses in stores with low revenue</a:t>
            </a:r>
          </a:p>
          <a:p>
            <a:pPr>
              <a:lnSpc>
                <a:spcPct val="115000"/>
              </a:lnSpc>
              <a:spcAft>
                <a:spcPts val="800"/>
              </a:spcAft>
            </a:pPr>
            <a:r>
              <a:rPr lang="en-IN" sz="1600" b="1" kern="100" dirty="0">
                <a:solidFill>
                  <a:schemeClr val="tx2">
                    <a:lumMod val="75000"/>
                    <a:lumOff val="25000"/>
                  </a:schemeClr>
                </a:solidFill>
                <a:latin typeface="Aptos" panose="020B0004020202020204" pitchFamily="34" charset="0"/>
                <a:ea typeface="Aptos" panose="020B0004020202020204" pitchFamily="34" charset="0"/>
                <a:cs typeface="Times New Roman" panose="02020603050405020304" pitchFamily="18" charset="0"/>
              </a:rPr>
              <a:t>Accounting for seasonal variations in demand and supply</a:t>
            </a:r>
            <a:endParaRPr lang="en-IN" sz="16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03056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FFDDC-01E6-5016-000F-0899E7F93B20}"/>
              </a:ext>
            </a:extLst>
          </p:cNvPr>
          <p:cNvSpPr>
            <a:spLocks noGrp="1"/>
          </p:cNvSpPr>
          <p:nvPr>
            <p:ph type="title"/>
          </p:nvPr>
        </p:nvSpPr>
        <p:spPr>
          <a:xfrm>
            <a:off x="838200" y="2193064"/>
            <a:ext cx="10515599" cy="2852737"/>
          </a:xfrm>
        </p:spPr>
        <p:txBody>
          <a:bodyPr/>
          <a:lstStyle/>
          <a:p>
            <a:pPr algn="ctr"/>
            <a:r>
              <a:rPr lang="en-US" dirty="0"/>
              <a:t>Appendix</a:t>
            </a:r>
          </a:p>
        </p:txBody>
      </p:sp>
      <p:pic>
        <p:nvPicPr>
          <p:cNvPr id="10242" name="Picture 2" descr="Attached document paper outline icon. linear style sign for mobile concept and web design. Report simple line vector icon. Symbol, logo illustration. Pixel perfect vector graphics">
            <a:extLst>
              <a:ext uri="{FF2B5EF4-FFF2-40B4-BE49-F238E27FC236}">
                <a16:creationId xmlns:a16="http://schemas.microsoft.com/office/drawing/2014/main" id="{83A6373C-BF27-59D1-C81E-0BE7699BD4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78" t="24192" r="26698" b="23999"/>
          <a:stretch/>
        </p:blipFill>
        <p:spPr bwMode="auto">
          <a:xfrm>
            <a:off x="5342709" y="2090056"/>
            <a:ext cx="1815737" cy="206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71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Appendix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gn="ctr">
              <a:lnSpc>
                <a:spcPct val="115000"/>
              </a:lnSpc>
              <a:spcAft>
                <a:spcPts val="800"/>
              </a:spcAft>
              <a:buNone/>
            </a:pPr>
            <a:r>
              <a:rPr lang="en-US" sz="1800" b="1" dirty="0">
                <a:solidFill>
                  <a:schemeClr val="tx2">
                    <a:lumMod val="75000"/>
                    <a:lumOff val="25000"/>
                  </a:schemeClr>
                </a:solidFill>
                <a:effectLst/>
                <a:latin typeface="Arial" panose="020B0604020202020204" pitchFamily="34" charset="0"/>
                <a:ea typeface="Arial" panose="020B0604020202020204" pitchFamily="34" charset="0"/>
              </a:rPr>
              <a:t>Merge 1</a:t>
            </a:r>
            <a:endPar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B727F94E-7CE7-DE2F-59ED-410B9D216C0B}"/>
              </a:ext>
            </a:extLst>
          </p:cNvPr>
          <p:cNvPicPr>
            <a:picLocks noChangeAspect="1"/>
          </p:cNvPicPr>
          <p:nvPr/>
        </p:nvPicPr>
        <p:blipFill>
          <a:blip r:embed="rId2"/>
          <a:stretch>
            <a:fillRect/>
          </a:stretch>
        </p:blipFill>
        <p:spPr>
          <a:xfrm>
            <a:off x="3811239" y="1710945"/>
            <a:ext cx="4569522" cy="4100396"/>
          </a:xfrm>
          <a:prstGeom prst="rect">
            <a:avLst/>
          </a:prstGeom>
        </p:spPr>
      </p:pic>
    </p:spTree>
    <p:extLst>
      <p:ext uri="{BB962C8B-B14F-4D97-AF65-F5344CB8AC3E}">
        <p14:creationId xmlns:p14="http://schemas.microsoft.com/office/powerpoint/2010/main" val="2099381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Appendix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gn="ctr">
              <a:lnSpc>
                <a:spcPct val="115000"/>
              </a:lnSpc>
              <a:spcAft>
                <a:spcPts val="800"/>
              </a:spcAft>
              <a:buNone/>
            </a:pPr>
            <a:r>
              <a:rPr lang="en-US" sz="1800" b="1" dirty="0">
                <a:solidFill>
                  <a:schemeClr val="tx2">
                    <a:lumMod val="75000"/>
                    <a:lumOff val="25000"/>
                  </a:schemeClr>
                </a:solidFill>
                <a:effectLst/>
                <a:latin typeface="Arial" panose="020B0604020202020204" pitchFamily="34" charset="0"/>
                <a:ea typeface="Arial" panose="020B0604020202020204" pitchFamily="34" charset="0"/>
              </a:rPr>
              <a:t>Merge 2</a:t>
            </a:r>
            <a:endPar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A4C5953C-F282-4B8E-16AA-8D4C4988314F}"/>
              </a:ext>
            </a:extLst>
          </p:cNvPr>
          <p:cNvPicPr>
            <a:picLocks noChangeAspect="1"/>
          </p:cNvPicPr>
          <p:nvPr/>
        </p:nvPicPr>
        <p:blipFill>
          <a:blip r:embed="rId2"/>
          <a:stretch>
            <a:fillRect/>
          </a:stretch>
        </p:blipFill>
        <p:spPr>
          <a:xfrm>
            <a:off x="3810608" y="1711719"/>
            <a:ext cx="4570784" cy="4098848"/>
          </a:xfrm>
          <a:prstGeom prst="rect">
            <a:avLst/>
          </a:prstGeom>
        </p:spPr>
      </p:pic>
    </p:spTree>
    <p:extLst>
      <p:ext uri="{BB962C8B-B14F-4D97-AF65-F5344CB8AC3E}">
        <p14:creationId xmlns:p14="http://schemas.microsoft.com/office/powerpoint/2010/main" val="2207824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Appendix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gn="ctr">
              <a:lnSpc>
                <a:spcPct val="115000"/>
              </a:lnSpc>
              <a:spcAft>
                <a:spcPts val="800"/>
              </a:spcAft>
              <a:buNone/>
            </a:pPr>
            <a:r>
              <a:rPr lang="en-US" sz="1800" b="1" dirty="0">
                <a:solidFill>
                  <a:schemeClr val="tx2">
                    <a:lumMod val="75000"/>
                    <a:lumOff val="25000"/>
                  </a:schemeClr>
                </a:solidFill>
                <a:effectLst/>
                <a:latin typeface="Arial" panose="020B0604020202020204" pitchFamily="34" charset="0"/>
                <a:ea typeface="Arial" panose="020B0604020202020204" pitchFamily="34" charset="0"/>
              </a:rPr>
              <a:t>Merge 3</a:t>
            </a:r>
            <a:endPar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2860B56D-4CDB-6D70-8795-6C82791FD7BE}"/>
              </a:ext>
            </a:extLst>
          </p:cNvPr>
          <p:cNvPicPr>
            <a:picLocks noChangeAspect="1"/>
          </p:cNvPicPr>
          <p:nvPr/>
        </p:nvPicPr>
        <p:blipFill>
          <a:blip r:embed="rId2"/>
          <a:stretch>
            <a:fillRect/>
          </a:stretch>
        </p:blipFill>
        <p:spPr>
          <a:xfrm>
            <a:off x="3810608" y="1711719"/>
            <a:ext cx="4570784" cy="4098848"/>
          </a:xfrm>
          <a:prstGeom prst="rect">
            <a:avLst/>
          </a:prstGeom>
        </p:spPr>
      </p:pic>
    </p:spTree>
    <p:extLst>
      <p:ext uri="{BB962C8B-B14F-4D97-AF65-F5344CB8AC3E}">
        <p14:creationId xmlns:p14="http://schemas.microsoft.com/office/powerpoint/2010/main" val="1994574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Appendix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gn="ctr">
              <a:lnSpc>
                <a:spcPct val="115000"/>
              </a:lnSpc>
              <a:spcAft>
                <a:spcPts val="800"/>
              </a:spcAft>
              <a:buNone/>
            </a:pPr>
            <a:r>
              <a:rPr lang="en-US" sz="1800" b="1" dirty="0">
                <a:solidFill>
                  <a:schemeClr val="tx2">
                    <a:lumMod val="75000"/>
                    <a:lumOff val="25000"/>
                  </a:schemeClr>
                </a:solidFill>
                <a:effectLst/>
                <a:latin typeface="Arial" panose="020B0604020202020204" pitchFamily="34" charset="0"/>
                <a:ea typeface="Arial" panose="020B0604020202020204" pitchFamily="34" charset="0"/>
              </a:rPr>
              <a:t>Merge 4</a:t>
            </a:r>
            <a:endPar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6AFC521-CE2B-FF0B-9548-22C8FFACA5D4}"/>
              </a:ext>
            </a:extLst>
          </p:cNvPr>
          <p:cNvSpPr txBox="1"/>
          <p:nvPr/>
        </p:nvSpPr>
        <p:spPr>
          <a:xfrm>
            <a:off x="6579220" y="1494263"/>
            <a:ext cx="184731" cy="369332"/>
          </a:xfrm>
          <a:prstGeom prst="rect">
            <a:avLst/>
          </a:prstGeom>
          <a:noFill/>
        </p:spPr>
        <p:txBody>
          <a:bodyPr wrap="none" rtlCol="0">
            <a:spAutoFit/>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00D2CA2B-766F-C336-A4E6-755E5F00857F}"/>
              </a:ext>
            </a:extLst>
          </p:cNvPr>
          <p:cNvPicPr>
            <a:picLocks noChangeAspect="1"/>
          </p:cNvPicPr>
          <p:nvPr/>
        </p:nvPicPr>
        <p:blipFill>
          <a:blip r:embed="rId2"/>
          <a:stretch>
            <a:fillRect/>
          </a:stretch>
        </p:blipFill>
        <p:spPr>
          <a:xfrm>
            <a:off x="3810608" y="1711719"/>
            <a:ext cx="4570784" cy="4098848"/>
          </a:xfrm>
          <a:prstGeom prst="rect">
            <a:avLst/>
          </a:prstGeom>
        </p:spPr>
      </p:pic>
    </p:spTree>
    <p:extLst>
      <p:ext uri="{BB962C8B-B14F-4D97-AF65-F5344CB8AC3E}">
        <p14:creationId xmlns:p14="http://schemas.microsoft.com/office/powerpoint/2010/main" val="2732976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Appendix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vert="horz" lIns="91440" tIns="45720" rIns="91440" bIns="45720" rtlCol="0">
            <a:normAutofit/>
          </a:bodyPr>
          <a:lstStyle/>
          <a:p>
            <a:pPr marL="0" lvl="0" indent="0" algn="ctr">
              <a:lnSpc>
                <a:spcPct val="115000"/>
              </a:lnSpc>
              <a:spcAft>
                <a:spcPts val="800"/>
              </a:spcAft>
              <a:buNone/>
            </a:pPr>
            <a:r>
              <a:rPr lang="en-US" sz="1800" b="1" dirty="0">
                <a:solidFill>
                  <a:schemeClr val="tx2">
                    <a:lumMod val="75000"/>
                    <a:lumOff val="25000"/>
                  </a:schemeClr>
                </a:solidFill>
                <a:effectLst/>
                <a:latin typeface="Arial" panose="020B0604020202020204" pitchFamily="34" charset="0"/>
                <a:ea typeface="Arial" panose="020B0604020202020204" pitchFamily="34" charset="0"/>
              </a:rPr>
              <a:t>Combined Table</a:t>
            </a:r>
            <a:endParaRPr lang="en-IN" sz="1800" b="1" kern="100" dirty="0">
              <a:solidFill>
                <a:schemeClr val="tx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F3A980F1-FA82-FA9E-C843-97D182B10BF4}"/>
              </a:ext>
            </a:extLst>
          </p:cNvPr>
          <p:cNvPicPr>
            <a:picLocks noChangeAspect="1"/>
          </p:cNvPicPr>
          <p:nvPr/>
        </p:nvPicPr>
        <p:blipFill>
          <a:blip r:embed="rId2"/>
          <a:stretch>
            <a:fillRect/>
          </a:stretch>
        </p:blipFill>
        <p:spPr>
          <a:xfrm>
            <a:off x="2209800" y="2280039"/>
            <a:ext cx="7772400" cy="2962208"/>
          </a:xfrm>
          <a:prstGeom prst="rect">
            <a:avLst/>
          </a:prstGeom>
        </p:spPr>
      </p:pic>
    </p:spTree>
    <p:extLst>
      <p:ext uri="{BB962C8B-B14F-4D97-AF65-F5344CB8AC3E}">
        <p14:creationId xmlns:p14="http://schemas.microsoft.com/office/powerpoint/2010/main" val="393595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Methodology</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a:normAutofit/>
          </a:bodyPr>
          <a:lstStyle/>
          <a:p>
            <a:pPr marL="0" indent="0">
              <a:buNone/>
            </a:pP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P</a:t>
            </a: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rimary responsibility is to conduct a comprehensive analysis of sales performance of the retail chain across different regions and time periods.</a:t>
            </a:r>
          </a:p>
          <a:p>
            <a:pPr marL="0" indent="0">
              <a:buNone/>
            </a:pP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O</a:t>
            </a: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bjective is to identify key factors that influence sales, including daily sales data, store locations, product hierarchies, and promotional strategies.</a:t>
            </a:r>
          </a:p>
          <a:p>
            <a:pPr marL="0" indent="0" algn="l">
              <a:buNone/>
            </a:pP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V</a:t>
            </a: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aluable insights from looking into sales data extracted from daily sales records, product hierarchy details, and store information.</a:t>
            </a:r>
          </a:p>
        </p:txBody>
      </p:sp>
    </p:spTree>
    <p:extLst>
      <p:ext uri="{BB962C8B-B14F-4D97-AF65-F5344CB8AC3E}">
        <p14:creationId xmlns:p14="http://schemas.microsoft.com/office/powerpoint/2010/main" val="58955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pPr algn="ctr"/>
            <a:r>
              <a:rPr lang="en-US" dirty="0"/>
              <a:t>Data Details</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a:normAutofit/>
          </a:bodyPr>
          <a:lstStyle/>
          <a:p>
            <a:pPr marL="342900" indent="-342900">
              <a:lnSpc>
                <a:spcPct val="100000"/>
              </a:lnSpc>
              <a:buFont typeface="+mj-lt"/>
              <a:buAutoNum type="arabicPeriod"/>
            </a:pPr>
            <a:r>
              <a:rPr lang="en-US" sz="18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Data Compilation: </a:t>
            </a:r>
          </a:p>
          <a:p>
            <a:pPr lvl="1">
              <a:lnSpc>
                <a:spcPct val="100000"/>
              </a:lnSpc>
            </a:pPr>
            <a:r>
              <a:rPr lang="en-US" sz="14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Extract data from multiple files to gain insights from daily sales data, store locations, and product hierarchy</a:t>
            </a:r>
          </a:p>
          <a:p>
            <a:pPr marL="342900" indent="-342900">
              <a:lnSpc>
                <a:spcPct val="100000"/>
              </a:lnSpc>
              <a:buFont typeface="+mj-lt"/>
              <a:buAutoNum type="arabicPeriod"/>
            </a:pPr>
            <a:r>
              <a:rPr lang="en-US" sz="1800" b="1" dirty="0">
                <a:solidFill>
                  <a:schemeClr val="tx2">
                    <a:lumMod val="75000"/>
                    <a:lumOff val="25000"/>
                  </a:schemeClr>
                </a:solidFill>
                <a:latin typeface="Microsoft YaHei" panose="020B0503020204020204" pitchFamily="34" charset="-122"/>
                <a:ea typeface="Microsoft YaHei" panose="020B0503020204020204" pitchFamily="34" charset="-122"/>
              </a:rPr>
              <a:t>Data Cleaning and Analysis:</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Conduct thorough cleaning of all collected data to ensure accuracy</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Analyze the cleaned data to identify trends and patterns</a:t>
            </a:r>
          </a:p>
          <a:p>
            <a:pPr marL="342900" indent="-342900">
              <a:lnSpc>
                <a:spcPct val="100000"/>
              </a:lnSpc>
              <a:buFont typeface="+mj-lt"/>
              <a:buAutoNum type="arabicPeriod"/>
            </a:pPr>
            <a:r>
              <a:rPr lang="en-US" sz="18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Data Querying and Further Analysis:</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Utilize queries to extract specific information from the dataset</a:t>
            </a:r>
          </a:p>
          <a:p>
            <a:pPr lvl="1">
              <a:lnSpc>
                <a:spcPct val="100000"/>
              </a:lnSpc>
            </a:pPr>
            <a:r>
              <a:rPr lang="en-US" sz="14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Perform additional analysis to gain deeper insights into sales performance</a:t>
            </a:r>
          </a:p>
          <a:p>
            <a:pPr marL="342900" indent="-342900">
              <a:lnSpc>
                <a:spcPct val="100000"/>
              </a:lnSpc>
              <a:buFont typeface="+mj-lt"/>
              <a:buAutoNum type="arabicPeriod"/>
            </a:pPr>
            <a:r>
              <a:rPr lang="en-US" sz="1800" b="1" dirty="0">
                <a:solidFill>
                  <a:schemeClr val="tx2">
                    <a:lumMod val="75000"/>
                    <a:lumOff val="25000"/>
                  </a:schemeClr>
                </a:solidFill>
                <a:latin typeface="Microsoft YaHei" panose="020B0503020204020204" pitchFamily="34" charset="-122"/>
                <a:ea typeface="Microsoft YaHei" panose="020B0503020204020204" pitchFamily="34" charset="-122"/>
              </a:rPr>
              <a:t>Chart Creation and Regression Analysis:</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Develop visual representations to illustrate the findings effectively</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Utilize regression analysis to explore relationships and dependencies within the data</a:t>
            </a:r>
          </a:p>
          <a:p>
            <a:pPr marL="342900" indent="-342900">
              <a:lnSpc>
                <a:spcPct val="100000"/>
              </a:lnSpc>
              <a:buFont typeface="+mj-lt"/>
              <a:buAutoNum type="arabicPeriod"/>
            </a:pPr>
            <a:r>
              <a:rPr lang="en-US" sz="1800"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Data Visualization:</a:t>
            </a:r>
          </a:p>
          <a:p>
            <a:pPr lvl="1">
              <a:lnSpc>
                <a:spcPct val="100000"/>
              </a:lnSpc>
            </a:pPr>
            <a:r>
              <a:rPr lang="en-US" sz="1400" b="1" dirty="0">
                <a:solidFill>
                  <a:schemeClr val="tx2">
                    <a:lumMod val="75000"/>
                    <a:lumOff val="25000"/>
                  </a:schemeClr>
                </a:solidFill>
                <a:latin typeface="Microsoft YaHei" panose="020B0503020204020204" pitchFamily="34" charset="-122"/>
                <a:ea typeface="Microsoft YaHei" panose="020B0503020204020204" pitchFamily="34" charset="-122"/>
              </a:rPr>
              <a:t>Present the analyzed results visually so stakeholders can easily comprehend and interpret the data</a:t>
            </a:r>
            <a:endParaRPr lang="en-US" sz="1400" b="1" i="0" dirty="0">
              <a:solidFill>
                <a:schemeClr val="tx2">
                  <a:lumMod val="75000"/>
                  <a:lumOff val="25000"/>
                </a:schemeClr>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093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lstStyle/>
          <a:p>
            <a:r>
              <a:rPr lang="en-US" dirty="0"/>
              <a:t>Module 1: Data Cleaning and Preparation Using Excel </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a:normAutofit/>
          </a:bodyPr>
          <a:lstStyle/>
          <a:p>
            <a:pPr marL="0" indent="0" algn="ctr">
              <a:lnSpc>
                <a:spcPct val="100000"/>
              </a:lnSpc>
              <a:buNone/>
            </a:pP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I</a:t>
            </a: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nitial task involves meticulously cleaning and analyzing sales data using Excel to gain better understanding of trends and patterns</a:t>
            </a:r>
            <a:r>
              <a:rPr lang="en-US" b="1" dirty="0">
                <a:solidFill>
                  <a:schemeClr val="tx2">
                    <a:lumMod val="75000"/>
                    <a:lumOff val="25000"/>
                  </a:schemeClr>
                </a:solidFill>
                <a:latin typeface="Microsoft YaHei" panose="020B0503020204020204" pitchFamily="34" charset="-122"/>
                <a:ea typeface="Microsoft YaHei" panose="020B0503020204020204" pitchFamily="34" charset="-122"/>
              </a:rPr>
              <a:t>.</a:t>
            </a:r>
            <a:endPar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endParaRPr>
          </a:p>
        </p:txBody>
      </p:sp>
      <p:sp>
        <p:nvSpPr>
          <p:cNvPr id="2" name="Rounded Rectangle 1">
            <a:extLst>
              <a:ext uri="{FF2B5EF4-FFF2-40B4-BE49-F238E27FC236}">
                <a16:creationId xmlns:a16="http://schemas.microsoft.com/office/drawing/2014/main" id="{BF2D029F-A508-E998-AC7A-BD4A0C4E85BC}"/>
              </a:ext>
            </a:extLst>
          </p:cNvPr>
          <p:cNvSpPr/>
          <p:nvPr/>
        </p:nvSpPr>
        <p:spPr>
          <a:xfrm>
            <a:off x="2095500" y="2846743"/>
            <a:ext cx="18288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Data Analysis</a:t>
            </a:r>
          </a:p>
        </p:txBody>
      </p:sp>
      <p:sp>
        <p:nvSpPr>
          <p:cNvPr id="3" name="Rounded Rectangle 2">
            <a:extLst>
              <a:ext uri="{FF2B5EF4-FFF2-40B4-BE49-F238E27FC236}">
                <a16:creationId xmlns:a16="http://schemas.microsoft.com/office/drawing/2014/main" id="{E8FAB505-5941-A320-88DD-303D36356FDC}"/>
              </a:ext>
            </a:extLst>
          </p:cNvPr>
          <p:cNvSpPr/>
          <p:nvPr/>
        </p:nvSpPr>
        <p:spPr>
          <a:xfrm>
            <a:off x="5181600" y="2846743"/>
            <a:ext cx="18288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by City Analysis</a:t>
            </a:r>
          </a:p>
        </p:txBody>
      </p:sp>
      <p:sp>
        <p:nvSpPr>
          <p:cNvPr id="6" name="Rounded Rectangle 5">
            <a:extLst>
              <a:ext uri="{FF2B5EF4-FFF2-40B4-BE49-F238E27FC236}">
                <a16:creationId xmlns:a16="http://schemas.microsoft.com/office/drawing/2014/main" id="{93DCEF62-AD90-AFF8-163D-0121026ACC51}"/>
              </a:ext>
            </a:extLst>
          </p:cNvPr>
          <p:cNvSpPr/>
          <p:nvPr/>
        </p:nvSpPr>
        <p:spPr>
          <a:xfrm>
            <a:off x="8267700" y="2846743"/>
            <a:ext cx="1828800" cy="182880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Performance Analysis</a:t>
            </a:r>
          </a:p>
        </p:txBody>
      </p:sp>
    </p:spTree>
    <p:extLst>
      <p:ext uri="{BB962C8B-B14F-4D97-AF65-F5344CB8AC3E}">
        <p14:creationId xmlns:p14="http://schemas.microsoft.com/office/powerpoint/2010/main" val="390460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p:txBody>
          <a:bodyPr>
            <a:normAutofit fontScale="90000"/>
          </a:bodyPr>
          <a:lstStyle/>
          <a:p>
            <a:r>
              <a:rPr lang="en-US" dirty="0"/>
              <a:t>Module 2: Data </a:t>
            </a:r>
            <a:r>
              <a:rPr lang="en-GB" dirty="0"/>
              <a:t>Querying and Analysis Using PostgreSQL </a:t>
            </a:r>
            <a:endParaRPr lang="en-US" dirty="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p:txBody>
          <a:bodyPr>
            <a:normAutofit/>
          </a:bodyPr>
          <a:lstStyle/>
          <a:p>
            <a:pPr marL="0" indent="0" algn="l">
              <a:buNone/>
            </a:pPr>
            <a:r>
              <a:rPr lang="en-US" b="1" i="0" dirty="0">
                <a:solidFill>
                  <a:schemeClr val="tx2">
                    <a:lumMod val="75000"/>
                    <a:lumOff val="25000"/>
                  </a:schemeClr>
                </a:solidFill>
                <a:effectLst/>
                <a:latin typeface="Microsoft YaHei" panose="020B0503020204020204" pitchFamily="34" charset="-122"/>
                <a:ea typeface="Microsoft YaHei" panose="020B0503020204020204" pitchFamily="34" charset="-122"/>
              </a:rPr>
              <a:t>Using PostgreSQL, you will create data cubes with ROLLUP, summarize data along hierarchies, and identify trends by combining time and geographical data. This will enable you to extract actionable insights to optimize sales strategies and stock management.</a:t>
            </a:r>
          </a:p>
        </p:txBody>
      </p:sp>
    </p:spTree>
    <p:extLst>
      <p:ext uri="{BB962C8B-B14F-4D97-AF65-F5344CB8AC3E}">
        <p14:creationId xmlns:p14="http://schemas.microsoft.com/office/powerpoint/2010/main" val="1801327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1353</TotalTime>
  <Words>1165</Words>
  <Application>Microsoft Macintosh PowerPoint</Application>
  <PresentationFormat>Widescreen</PresentationFormat>
  <Paragraphs>147</Paragraphs>
  <Slides>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Microsoft YaHei</vt:lpstr>
      <vt:lpstr>Aptos</vt:lpstr>
      <vt:lpstr>Arial</vt:lpstr>
      <vt:lpstr>Helvetica Neue</vt:lpstr>
      <vt:lpstr>Office Theme</vt:lpstr>
      <vt:lpstr>IBM Business Intelligence Analyst Capstone Project</vt:lpstr>
      <vt:lpstr>Table of Contents</vt:lpstr>
      <vt:lpstr>Introduction</vt:lpstr>
      <vt:lpstr>Introduction</vt:lpstr>
      <vt:lpstr>Methodology</vt:lpstr>
      <vt:lpstr>Methodology</vt:lpstr>
      <vt:lpstr>Data Details</vt:lpstr>
      <vt:lpstr>Module 1: Data Cleaning and Preparation Using Excel </vt:lpstr>
      <vt:lpstr>Module 2: Data Querying and Analysis Using PostgreSQL </vt:lpstr>
      <vt:lpstr>Module 3: Data Visualization and Statistical Analysis </vt:lpstr>
      <vt:lpstr>Module 4: Data Visualization and Dashboards Using Tableau</vt:lpstr>
      <vt:lpstr>Results</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1: Data Cleaning and Preparation</vt:lpstr>
      <vt:lpstr>Module 1, Lesson 2: Data Analysis Using Pivot Tables</vt:lpstr>
      <vt:lpstr>Module 1, Lesson 2: Data Analysis Using Pivot Tables</vt:lpstr>
      <vt:lpstr>Module 1, Lesson 2: Data Analysis Using Pivot Tables</vt:lpstr>
      <vt:lpstr>Module 2, Lesson 1: Data Querying Using PostgreSQL </vt:lpstr>
      <vt:lpstr>Module 2, Lesson 1: Data Querying Using PostgreSQL </vt:lpstr>
      <vt:lpstr>Module 2, Lesson 1: Data Querying Using PostgreSQL </vt:lpstr>
      <vt:lpstr>Module 2, Lesson 2: Data Analysis Using PostgreSQL </vt:lpstr>
      <vt:lpstr>Module 2, Lesson 2: Data Analysis Using PostgreSQL </vt:lpstr>
      <vt:lpstr>Module 2, Lesson 2: Data Analysis Using PostgreSQL </vt:lpstr>
      <vt:lpstr>Module 3, Lesson 1: Data Visualization Using Excel</vt:lpstr>
      <vt:lpstr>Module 3, Lesson 1: Data Visualization Using Excel</vt:lpstr>
      <vt:lpstr>Module 3, Lesson 1: Data Visualization Using Excel</vt:lpstr>
      <vt:lpstr>Module 3, Lesson 1: Data Visualization Using Excel</vt:lpstr>
      <vt:lpstr>Module 3, Lesson 2: Statistical Analysis</vt:lpstr>
      <vt:lpstr>Module 4, Lesson 1: Basic Tableau Visualizations</vt:lpstr>
      <vt:lpstr>Module 4, Lesson 1: Basic Tableau Visualizations</vt:lpstr>
      <vt:lpstr>Module 4, Lesson 1: Basic Tableau Visualizations</vt:lpstr>
      <vt:lpstr>Module 4, Lesson 1: Basic Tableau Visualizations</vt:lpstr>
      <vt:lpstr>Module 4, Lesson 1: Basic Tableau Visualizations</vt:lpstr>
      <vt:lpstr>Module 4, Lesson 2: Advanced Visualizations Using Tableau</vt:lpstr>
      <vt:lpstr>Module 4, Lesson 2: Advanced Visualizations Using Tableau</vt:lpstr>
      <vt:lpstr>Discussion</vt:lpstr>
      <vt:lpstr>Insights</vt:lpstr>
      <vt:lpstr>Recommendations</vt:lpstr>
      <vt:lpstr>Conclusion</vt:lpstr>
      <vt:lpstr>Summary</vt:lpstr>
      <vt:lpstr>Appendix</vt:lpstr>
      <vt:lpstr>Appendix #</vt:lpstr>
      <vt:lpstr>Appendix #</vt:lpstr>
      <vt:lpstr>Appendix #</vt:lpstr>
      <vt:lpstr>Appendix #</vt:lpstr>
      <vt:lpstr>Appendix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Stephen Caponigro</cp:lastModifiedBy>
  <cp:revision>10</cp:revision>
  <dcterms:created xsi:type="dcterms:W3CDTF">2024-04-22T14:20:24Z</dcterms:created>
  <dcterms:modified xsi:type="dcterms:W3CDTF">2024-06-01T16:33:09Z</dcterms:modified>
</cp:coreProperties>
</file>